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310" r:id="rId4"/>
    <p:sldId id="402" r:id="rId5"/>
    <p:sldId id="287" r:id="rId6"/>
    <p:sldId id="376" r:id="rId7"/>
    <p:sldId id="327" r:id="rId8"/>
    <p:sldId id="329" r:id="rId9"/>
    <p:sldId id="425" r:id="rId10"/>
    <p:sldId id="374" r:id="rId11"/>
    <p:sldId id="429" r:id="rId12"/>
    <p:sldId id="428" r:id="rId13"/>
    <p:sldId id="296" r:id="rId14"/>
    <p:sldId id="315" r:id="rId15"/>
    <p:sldId id="430" r:id="rId16"/>
    <p:sldId id="431" r:id="rId17"/>
    <p:sldId id="432" r:id="rId18"/>
    <p:sldId id="433" r:id="rId19"/>
    <p:sldId id="434" r:id="rId20"/>
    <p:sldId id="357" r:id="rId21"/>
    <p:sldId id="359" r:id="rId22"/>
    <p:sldId id="437" r:id="rId23"/>
    <p:sldId id="438" r:id="rId24"/>
    <p:sldId id="427" r:id="rId25"/>
    <p:sldId id="439" r:id="rId26"/>
    <p:sldId id="304" r:id="rId27"/>
    <p:sldId id="373" r:id="rId28"/>
    <p:sldId id="29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97" autoAdjust="0"/>
  </p:normalViewPr>
  <p:slideViewPr>
    <p:cSldViewPr>
      <p:cViewPr varScale="1">
        <p:scale>
          <a:sx n="110" d="100"/>
          <a:sy n="110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48DA3-E212-4F11-85B9-55152D150367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C4D56-197A-4E9E-B1C5-11466B10F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67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ПЗ и сравнение ПЗ…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4D56-197A-4E9E-B1C5-11466B10FBE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798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Первые успешные внедрения ПО СВРК «КРУИЗ» разработанного ООО «ИФ СНИИП АТОМ» прошли на 5 блоке НВАЭС (ВВЭР-1000), 3-м и 4-м блоках НВАЭС и 1</a:t>
            </a:r>
            <a:r>
              <a:rPr lang="en-US" dirty="0"/>
              <a:t>-</a:t>
            </a:r>
            <a:r>
              <a:rPr lang="ru-RU" dirty="0"/>
              <a:t>м и 2</a:t>
            </a:r>
            <a:r>
              <a:rPr lang="en-US" dirty="0"/>
              <a:t>-</a:t>
            </a:r>
            <a:r>
              <a:rPr lang="ru-RU" dirty="0"/>
              <a:t>м блоках Ровенской АЭС на Украине (ВВЭР-440) при поддержке Научного руководителя РНЦ «Курчатовский институт» (ответственный - начальник отдела к.т.н.</a:t>
            </a:r>
            <a:r>
              <a:rPr lang="ru-RU" baseline="0" dirty="0"/>
              <a:t> </a:t>
            </a:r>
            <a:r>
              <a:rPr lang="ru-RU" dirty="0"/>
              <a:t>Кужиль А.С.).  Дальнейшая работа работу по поэтапной модернизации СВРК  на АЭС с ВВЭР на базе  ПТС «Круиз» также проводилась под техническим руководством  к.т.н.</a:t>
            </a:r>
            <a:r>
              <a:rPr lang="ru-RU" baseline="0" dirty="0"/>
              <a:t> </a:t>
            </a:r>
            <a:r>
              <a:rPr lang="ru-RU" dirty="0"/>
              <a:t>Кужиль А.С. (диссертация  «Системы внутриреакторного контроля  ВВЭР-1000).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93FAD-A4FB-BF48-B439-E539F3EF098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713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20711025-2883-4C34-6CE1-53C4B2607F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2A9E08-3EAA-4080-AA55-059D75DE7DBE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67360342-AF14-D2AC-4ED8-7DB358D66E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217CAA9-E5DA-BFA0-2DEE-6B08EA5BE1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AF8A842-C321-A5F6-5E6A-C8262E6576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2E95430-B490-5F7E-F9BD-A43AEB905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93FAD-A4FB-BF48-B439-E539F3EF098D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827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4D56-197A-4E9E-B1C5-11466B10FBE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266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ограничения устанавливаются разработчиком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твэл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твэг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ВНИИНМ.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4D56-197A-4E9E-B1C5-11466B10FBE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008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4D56-197A-4E9E-B1C5-11466B10FBE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99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kuzil@list.ru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8964" y="246011"/>
            <a:ext cx="8496944" cy="489654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 внутриреакторного контроля ВВЭР на базе программно-технических средств «Круиз»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Кужиль А.С. к.т.н.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522920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«ИФ СНИИП АТОМ»</a:t>
            </a:r>
          </a:p>
          <a:p>
            <a:pPr algn="ctr"/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2022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3" y="246011"/>
            <a:ext cx="1211580" cy="8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78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D5CB4940-D4EB-D88B-8C58-A3BE2C3A73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6776"/>
            <a:ext cx="8229600" cy="633412"/>
          </a:xfrm>
        </p:spPr>
        <p:txBody>
          <a:bodyPr>
            <a:normAutofit/>
          </a:bodyPr>
          <a:lstStyle/>
          <a:p>
            <a:pPr defTabSz="619859" eaLnBrk="0" hangingPunct="0">
              <a:lnSpc>
                <a:spcPts val="1846"/>
              </a:lnSpc>
              <a:tabLst>
                <a:tab pos="247284" algn="l"/>
              </a:tabLst>
            </a:pP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комплексов </a:t>
            </a:r>
            <a:r>
              <a:rPr lang="en-US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SVC/SVL</a:t>
            </a:r>
            <a:endParaRPr lang="ru-RU" alt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E27C722-3F84-B375-9AAB-21B883EC68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464496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spcBef>
                <a:spcPct val="40000"/>
              </a:spcBef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комплексах </a:t>
            </a:r>
            <a:r>
              <a:rPr lang="en-US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SVL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SVC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отличие от диффузионных программ, не применяется гомогенизация расчетных ячеек</a:t>
            </a:r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в комплексе </a:t>
            </a:r>
            <a:r>
              <a:rPr lang="en-US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SVC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выполняются путем прямого решения уравнения переноса нейтронов без использования диффузионного приближения</a:t>
            </a:r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</a:pPr>
            <a:r>
              <a:rPr lang="sk-SK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SVC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обеспечивает возможность выполнения расчетов с неравномерной сеткой по высоте (разная высота расчетных слоев) и разным шагом между твэлами в разных кассетах</a:t>
            </a:r>
            <a:endParaRPr lang="sk-SK" alt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</a:pPr>
            <a:r>
              <a:rPr lang="sk-SK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SVC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выполнять расчет с положением кассет АРК в произвольном месте расчетного слоя</a:t>
            </a:r>
            <a:endParaRPr lang="sk-SK" alt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</a:pPr>
            <a:r>
              <a:rPr lang="sk-SK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SVC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имеет ограничений снизу по высоте расчетного слоя (в отличие от диффузионных программ)</a:t>
            </a:r>
            <a:endParaRPr lang="sk-SK" alt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</a:pPr>
            <a:r>
              <a:rPr lang="sk-SK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SVC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имеет возможность расчета уранового, уранового с гадолинием, а также МОХ топлива</a:t>
            </a:r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SVC 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трехмерные </a:t>
            </a:r>
            <a:r>
              <a:rPr lang="ru-RU" alt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мелкосеточные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поля получаются с оперативностью, сравнимой с оперативностью </a:t>
            </a:r>
            <a:r>
              <a:rPr lang="ru-RU" alt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крупносеточного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расчета типа БИПР-7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dirty="0"/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17A9A05D-6D8F-4E65-0D2F-AB4964F747B5}"/>
              </a:ext>
            </a:extLst>
          </p:cNvPr>
          <p:cNvSpPr txBox="1">
            <a:spLocks/>
          </p:cNvSpPr>
          <p:nvPr/>
        </p:nvSpPr>
        <p:spPr>
          <a:xfrm>
            <a:off x="8604448" y="6384496"/>
            <a:ext cx="50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87529B8-A8D6-418C-AD87-D56BEFE8115D}" type="slidenum"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10</a:t>
            </a:fld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id="{B91D3D2F-2867-B7EF-6C90-0E1B14E1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4442"/>
            <a:ext cx="8229600" cy="726346"/>
          </a:xfrm>
        </p:spPr>
        <p:txBody>
          <a:bodyPr>
            <a:normAutofit/>
          </a:bodyPr>
          <a:lstStyle/>
          <a:p>
            <a:pPr defTabSz="619859" eaLnBrk="0" hangingPunct="0">
              <a:lnSpc>
                <a:spcPts val="1846"/>
              </a:lnSpc>
              <a:tabLst>
                <a:tab pos="247284" algn="l"/>
              </a:tabLst>
            </a:pPr>
            <a:r>
              <a:rPr lang="ru-RU" alt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возможностей SV</a:t>
            </a:r>
            <a:r>
              <a:rPr lang="en-US" alt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altLang="ru-RU" sz="2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Содержимое 2">
            <a:extLst>
              <a:ext uri="{FF2B5EF4-FFF2-40B4-BE49-F238E27FC236}">
                <a16:creationId xmlns:a16="http://schemas.microsoft.com/office/drawing/2014/main" id="{12E3DFC8-F71B-A8C8-1E90-AABF4D368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64" y="1520788"/>
            <a:ext cx="8363272" cy="3816424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рассчитывать любые активные зоны ВВЭР</a:t>
            </a:r>
            <a:endParaRPr lang="en-US" altLang="ru-RU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возможность выполнения расчетов с неравномерной сеткой по высоте (разная высота расчетных слоев) и разным шагом между твэлами в разных кассетах.</a:t>
            </a:r>
          </a:p>
          <a:p>
            <a:pPr algn="just">
              <a:spcBef>
                <a:spcPct val="0"/>
              </a:spcBef>
            </a:pP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выполнять расчет с положением органов СУЗ в произвольном месте расчетного слоя.</a:t>
            </a:r>
          </a:p>
          <a:p>
            <a:pPr algn="just">
              <a:spcBef>
                <a:spcPct val="0"/>
              </a:spcBef>
            </a:pP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имеет ограничений снизу по высоте расчетного слоя (в отличие от диффузионных программ).</a:t>
            </a:r>
          </a:p>
          <a:p>
            <a:pPr algn="just">
              <a:spcBef>
                <a:spcPct val="0"/>
              </a:spcBef>
            </a:pP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возможность расчета уранового, уранового с гадолинием, а также МОХ топлива.</a:t>
            </a:r>
          </a:p>
          <a:p>
            <a:pPr algn="just">
              <a:spcBef>
                <a:spcPct val="0"/>
              </a:spcBef>
            </a:pP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 прямой расчёт скорости активации родия в ДПЗ</a:t>
            </a:r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25A8AD3C-9B20-5A94-1D11-EC06FB8DE726}"/>
              </a:ext>
            </a:extLst>
          </p:cNvPr>
          <p:cNvSpPr txBox="1">
            <a:spLocks/>
          </p:cNvSpPr>
          <p:nvPr/>
        </p:nvSpPr>
        <p:spPr>
          <a:xfrm>
            <a:off x="8604448" y="6384496"/>
            <a:ext cx="50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87529B8-A8D6-418C-AD87-D56BEFE8115D}" type="slidenum"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11</a:t>
            </a:fld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793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48B28960-B9DC-A322-49AB-F71137612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6120"/>
            <a:ext cx="8229600" cy="1067229"/>
          </a:xfrm>
        </p:spPr>
        <p:txBody>
          <a:bodyPr>
            <a:normAutofit/>
          </a:bodyPr>
          <a:lstStyle/>
          <a:p>
            <a:pPr defTabSz="619859" eaLnBrk="0" hangingPunct="0">
              <a:tabLst>
                <a:tab pos="247284" algn="l"/>
              </a:tabLst>
            </a:pPr>
            <a:r>
              <a:rPr lang="ru-RU" alt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развития технологических  моделей в</a:t>
            </a:r>
            <a:br>
              <a:rPr lang="ru-RU" alt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«Круиз»</a:t>
            </a:r>
          </a:p>
        </p:txBody>
      </p:sp>
      <p:sp>
        <p:nvSpPr>
          <p:cNvPr id="7171" name="Объект 2">
            <a:extLst>
              <a:ext uri="{FF2B5EF4-FFF2-40B4-BE49-F238E27FC236}">
                <a16:creationId xmlns:a16="http://schemas.microsoft.com/office/drawing/2014/main" id="{6BE2314F-1A0C-CF1C-0A5D-9DE842BE2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484984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buFontTx/>
              <a:buNone/>
            </a:pP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модулей ПО на базе алгоритмов инженерных программ типа БИПР-7</a:t>
            </a:r>
          </a:p>
          <a:p>
            <a:pPr marL="0" indent="0" algn="just" eaLnBrk="1" hangingPunct="1">
              <a:spcBef>
                <a:spcPts val="0"/>
              </a:spcBef>
              <a:buFontTx/>
              <a:buNone/>
            </a:pP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и аттестация  нового поколения  программ расчета активных зон (</a:t>
            </a:r>
            <a:r>
              <a:rPr lang="en-US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SVS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 eaLnBrk="1" hangingPunct="1">
              <a:spcBef>
                <a:spcPts val="0"/>
              </a:spcBef>
              <a:buFontTx/>
              <a:buNone/>
            </a:pP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и испытание модели энергоблока  ВВЭР-1000 для СИПО 1-го блока Ростовской  АЭС</a:t>
            </a:r>
          </a:p>
          <a:p>
            <a:pPr marL="0" indent="0" algn="just" eaLnBrk="1" hangingPunct="1">
              <a:spcBef>
                <a:spcPts val="0"/>
              </a:spcBef>
              <a:buFontTx/>
              <a:buNone/>
            </a:pP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типовой технологической модели энергоблока с ВВЭР</a:t>
            </a:r>
          </a:p>
          <a:p>
            <a:pPr marL="0" indent="0" algn="just" eaLnBrk="1" hangingPunct="1">
              <a:spcBef>
                <a:spcPts val="0"/>
              </a:spcBef>
              <a:buFontTx/>
              <a:buNone/>
            </a:pP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адаптация модели энергоблока к 1-му блоку НВАЭС-2  с ВВЭР-1200 и испытание макета СИПО с момента пуска блока</a:t>
            </a:r>
            <a:r>
              <a:rPr lang="en-US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работы в составе ПТК модели энергоблока.</a:t>
            </a:r>
          </a:p>
          <a:p>
            <a:pPr marL="0" indent="0" eaLnBrk="1" hangingPunct="1">
              <a:buFontTx/>
              <a:buNone/>
            </a:pPr>
            <a:endParaRPr lang="ru-RU" altLang="ru-RU" sz="2400" dirty="0"/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CDC8EE3F-D980-F268-CCD2-A9995C72E8AD}"/>
              </a:ext>
            </a:extLst>
          </p:cNvPr>
          <p:cNvSpPr txBox="1">
            <a:spLocks/>
          </p:cNvSpPr>
          <p:nvPr/>
        </p:nvSpPr>
        <p:spPr>
          <a:xfrm>
            <a:off x="8604448" y="6384496"/>
            <a:ext cx="50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87529B8-A8D6-418C-AD87-D56BEFE8115D}" type="slidenum"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12</a:t>
            </a:fld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70D5C2F3-20EE-94C9-EBEB-17B3E968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pPr defTabSz="619859" eaLnBrk="0" hangingPunct="0">
              <a:tabLst>
                <a:tab pos="247284" algn="l"/>
              </a:tabLst>
            </a:pPr>
            <a:r>
              <a:rPr lang="ru-RU" alt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интеллектуальной поддержки оператора на базе прогнозных расчетов</a:t>
            </a:r>
          </a:p>
        </p:txBody>
      </p:sp>
      <p:sp>
        <p:nvSpPr>
          <p:cNvPr id="10243" name="Объект 2">
            <a:extLst>
              <a:ext uri="{FF2B5EF4-FFF2-40B4-BE49-F238E27FC236}">
                <a16:creationId xmlns:a16="http://schemas.microsoft.com/office/drawing/2014/main" id="{82C451EF-6C89-84E1-71A5-31CD7DBA1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2980928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интеллектуальной поддержки персонала (СИПО) могут быть обеспечены  в режимах НЭ, ННЭ и проектных аварий</a:t>
            </a:r>
          </a:p>
          <a:p>
            <a:pPr algn="just" eaLnBrk="1" hangingPunct="1"/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 диагностирование состояния РУ и энергоблока с использованием всей совокупности показаний датчиков и программной модели РУ и  энергоблока; </a:t>
            </a:r>
          </a:p>
          <a:p>
            <a:pPr algn="just" eaLnBrk="1" hangingPunct="1"/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 состояния АЗ</a:t>
            </a:r>
            <a:r>
              <a:rPr lang="en-US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РУ и  энергоблока при планируемом управлении энергоблоком</a:t>
            </a:r>
          </a:p>
          <a:p>
            <a:pPr eaLnBrk="1" hangingPunct="1"/>
            <a:endParaRPr lang="ru-RU" altLang="ru-RU" dirty="0"/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08CE0224-8627-4587-BB1C-8800317A2823}"/>
              </a:ext>
            </a:extLst>
          </p:cNvPr>
          <p:cNvSpPr txBox="1">
            <a:spLocks/>
          </p:cNvSpPr>
          <p:nvPr/>
        </p:nvSpPr>
        <p:spPr>
          <a:xfrm>
            <a:off x="8604448" y="6384496"/>
            <a:ext cx="50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87529B8-A8D6-418C-AD87-D56BEFE8115D}" type="slidenum"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13</a:t>
            </a:fld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233EFE3C-4DC5-DEF3-7F7B-2CDF0D6CC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3375"/>
            <a:ext cx="8229600" cy="1143000"/>
          </a:xfrm>
        </p:spPr>
        <p:txBody>
          <a:bodyPr>
            <a:normAutofit/>
          </a:bodyPr>
          <a:lstStyle/>
          <a:p>
            <a:pPr defTabSz="619859" eaLnBrk="0" hangingPunct="0">
              <a:tabLst>
                <a:tab pos="247284" algn="l"/>
              </a:tabLst>
            </a:pPr>
            <a:r>
              <a:rPr lang="ru-RU" alt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реализации подсистем АСУ ТП на базе ПТС «Круиз»</a:t>
            </a:r>
          </a:p>
        </p:txBody>
      </p:sp>
      <p:sp>
        <p:nvSpPr>
          <p:cNvPr id="18435" name="Объект 2">
            <a:extLst>
              <a:ext uri="{FF2B5EF4-FFF2-40B4-BE49-F238E27FC236}">
                <a16:creationId xmlns:a16="http://schemas.microsoft.com/office/drawing/2014/main" id="{74B028B2-5961-62F2-CB8A-3D5BDCAA8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altLang="ru-RU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ПТК СВРК – более 20 энергоблоков ВВЭР</a:t>
            </a:r>
            <a:r>
              <a:rPr lang="en-US" alt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ведутся работы по</a:t>
            </a:r>
            <a:r>
              <a:rPr lang="en-US" alt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57250" lvl="1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alt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Испытаниям СВРК и ПТК СВРК при пуске 3 блока АЭС «</a:t>
            </a:r>
            <a:r>
              <a:rPr lang="ru-RU" altLang="ru-RU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Моховце</a:t>
            </a:r>
            <a:r>
              <a:rPr lang="ru-RU" alt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857250" lvl="1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alt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Замене в СВРК 3 и 4 блоков АЭС </a:t>
            </a:r>
            <a:r>
              <a:rPr lang="ru-RU" altLang="ru-RU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Богунице</a:t>
            </a:r>
            <a:r>
              <a:rPr lang="ru-RU" alt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«</a:t>
            </a:r>
            <a:r>
              <a:rPr lang="ru-RU" altLang="ru-RU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Скорпио</a:t>
            </a:r>
            <a:r>
              <a:rPr lang="ru-RU" alt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ПО СВРК «Круиз»</a:t>
            </a:r>
          </a:p>
          <a:p>
            <a:pPr algn="just">
              <a:lnSpc>
                <a:spcPct val="120000"/>
              </a:lnSpc>
            </a:pPr>
            <a:r>
              <a:rPr lang="ru-RU" altLang="ru-RU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ПТК НУ ИВС </a:t>
            </a:r>
            <a:r>
              <a:rPr lang="ru-RU" alt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блок Кольской АЭС)</a:t>
            </a:r>
          </a:p>
          <a:p>
            <a:pPr algn="just">
              <a:lnSpc>
                <a:spcPct val="120000"/>
              </a:lnSpc>
            </a:pPr>
            <a:r>
              <a:rPr lang="ru-RU" altLang="ru-RU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Интегрированный ПТК ИВС НВАЭС-4 </a:t>
            </a:r>
            <a:r>
              <a:rPr lang="ru-RU" alt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(включая функции ИВС</a:t>
            </a:r>
            <a:r>
              <a:rPr lang="en-US" alt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СВРК</a:t>
            </a:r>
            <a:r>
              <a:rPr lang="en-US" alt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СППБ и «Черный ящик»)</a:t>
            </a:r>
          </a:p>
          <a:p>
            <a:pPr algn="just">
              <a:lnSpc>
                <a:spcPct val="120000"/>
              </a:lnSpc>
            </a:pPr>
            <a:r>
              <a:rPr lang="ru-RU" alt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уровень системы контроля и управления пожарной защиты и вентиляции АЭС (1 и 2 блоки ТАЭС в Китае)</a:t>
            </a:r>
          </a:p>
          <a:p>
            <a:pPr algn="just">
              <a:lnSpc>
                <a:spcPct val="120000"/>
              </a:lnSpc>
            </a:pPr>
            <a:r>
              <a:rPr lang="ru-RU" alt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контроля и управления станционной насосной станцией (АЭС в Китае)</a:t>
            </a:r>
          </a:p>
          <a:p>
            <a:pPr algn="just">
              <a:lnSpc>
                <a:spcPct val="120000"/>
              </a:lnSpc>
            </a:pPr>
            <a:r>
              <a:rPr lang="ru-RU" alt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«Черный ящик» (1 и 2 блоки ТАЭС в Китае)</a:t>
            </a:r>
          </a:p>
          <a:p>
            <a:pPr algn="just">
              <a:lnSpc>
                <a:spcPct val="120000"/>
              </a:lnSpc>
            </a:pPr>
            <a:r>
              <a:rPr lang="ru-RU" alt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контроля турбогенератора (1 блок Ростовской АЭС)</a:t>
            </a:r>
          </a:p>
          <a:p>
            <a:pPr algn="just">
              <a:lnSpc>
                <a:spcPct val="120000"/>
              </a:lnSpc>
            </a:pPr>
            <a:r>
              <a:rPr lang="ru-RU" altLang="ru-RU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информационной поддержки оператора </a:t>
            </a:r>
            <a:r>
              <a:rPr lang="ru-RU" alt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блок Ростовской АЭС)</a:t>
            </a:r>
          </a:p>
          <a:p>
            <a:pPr algn="just">
              <a:lnSpc>
                <a:spcPct val="120000"/>
              </a:lnSpc>
            </a:pPr>
            <a:r>
              <a:rPr lang="ru-RU" altLang="ru-RU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 системы интеллектуальной поддержки оператора </a:t>
            </a:r>
            <a:r>
              <a:rPr lang="ru-RU" alt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блоке Нововоронежской АЭС-2 (с момента пуска блока)</a:t>
            </a:r>
            <a:r>
              <a:rPr lang="en-US" alt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проводятся работы по разработке и испытаниям ПТК модели энергоблока ВВЭР-1200.</a:t>
            </a:r>
          </a:p>
          <a:p>
            <a:endParaRPr lang="ru-RU" altLang="ru-RU" dirty="0"/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20E77650-0BF5-CB30-1511-BD93E0884059}"/>
              </a:ext>
            </a:extLst>
          </p:cNvPr>
          <p:cNvSpPr txBox="1">
            <a:spLocks/>
          </p:cNvSpPr>
          <p:nvPr/>
        </p:nvSpPr>
        <p:spPr>
          <a:xfrm>
            <a:off x="8604448" y="6384496"/>
            <a:ext cx="50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87529B8-A8D6-418C-AD87-D56BEFE8115D}" type="slidenum"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14</a:t>
            </a:fld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CB0C1-BFB4-815C-70AC-A24160A6E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/>
          </a:bodyPr>
          <a:lstStyle/>
          <a:p>
            <a:pPr defTabSz="619859" eaLnBrk="0" hangingPunct="0">
              <a:tabLst>
                <a:tab pos="247284" algn="l"/>
              </a:tabLst>
            </a:pP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требований к СВРК ВВЭР-1200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10C639-46C8-F4B4-79D3-107A091E9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Анализ опубликованных в рамках конкурсных процедур ИТТ на СВРК ВВЭР‑1200 (в том числе АЭС «</a:t>
            </a:r>
            <a:r>
              <a:rPr lang="ru-RU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Руппур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»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[3]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и АЭС «</a:t>
            </a:r>
            <a:r>
              <a:rPr lang="ru-RU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Пакш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-II»), разработанных НИЦ «Курчатовский институт», выявил наличие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дополнительных к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26635-85 требований  к СВРК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представляются необоснованными в части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АЗ и ПЗ по локальным параметрам с запаздыванием не более 3 секунд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 всех ИТТ на СВРК  ВВЭР-1200 требуется использовать патенты НИЦ «Курчатовский институт». Так защита активной зона по локальным параметрам в соответствии с принадлежащим НИЦ «Курчатовский институт» патентом №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24438198 С1)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 основе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предложенного упрощенного алгоритма восстановления энерговыделения в ТВЭЛ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базе стационарно установленных ДПЗ  с устранением их запаздывания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должна обеспечивать:</a:t>
            </a:r>
          </a:p>
          <a:p>
            <a:pPr lvl="1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17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дискретных сигналов защиты </a:t>
            </a:r>
            <a:r>
              <a:rPr lang="ru-RU" sz="1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запаздыванием не более 3-х секунд </a:t>
            </a:r>
            <a:r>
              <a:rPr lang="ru-RU" sz="17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превышении линейным энерговыделением максимально напряженных твэлов и минимумом запаса до кризиса теплообмена в активной зоне допустимых пределов; </a:t>
            </a:r>
          </a:p>
          <a:p>
            <a:pPr lvl="1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17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погрешность определения локальных параметров (</a:t>
            </a:r>
            <a:r>
              <a:rPr lang="ru-RU" sz="1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максимальное линейное энерговыделение ТВЭЛ (</a:t>
            </a:r>
            <a:r>
              <a:rPr lang="en-US" sz="17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ql</a:t>
            </a:r>
            <a:r>
              <a:rPr lang="ru-RU" sz="1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минимальный запас до кризиса теплообмена (</a:t>
            </a:r>
            <a:r>
              <a:rPr lang="en-US" sz="1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DNBR</a:t>
            </a:r>
            <a:r>
              <a:rPr lang="ru-RU" sz="1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 должна быть не более ±5%</a:t>
            </a:r>
            <a:r>
              <a:rPr lang="ru-RU" sz="17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(в самих ИТТ значения погрешности увеличено до 10% и 20%</a:t>
            </a:r>
            <a:r>
              <a:rPr lang="en-US" sz="17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7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соответственно). </a:t>
            </a:r>
          </a:p>
          <a:p>
            <a:endParaRPr lang="ru-RU" dirty="0"/>
          </a:p>
        </p:txBody>
      </p:sp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1A5DD25A-B42B-FA4E-9019-C7CA5903CAD7}"/>
              </a:ext>
            </a:extLst>
          </p:cNvPr>
          <p:cNvSpPr txBox="1">
            <a:spLocks/>
          </p:cNvSpPr>
          <p:nvPr/>
        </p:nvSpPr>
        <p:spPr>
          <a:xfrm>
            <a:off x="8604448" y="6384496"/>
            <a:ext cx="50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87529B8-A8D6-418C-AD87-D56BEFE8115D}" type="slidenum"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15</a:t>
            </a:fld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36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533DA-54D0-2F5D-497E-6D07A95A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defTabSz="619859" eaLnBrk="0" hangingPunct="0">
              <a:tabLst>
                <a:tab pos="247284" algn="l"/>
              </a:tabLs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требований по аварийная защита  ВВЭР-1200  по локальным параметрам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F68456-A774-65E9-136C-B1A7D7F48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947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российских и международных документах отсутствуют требования по формированию аварийной защиты ВВЭР по локальным параметрам</a:t>
            </a:r>
          </a:p>
          <a:p>
            <a:pPr algn="just"/>
            <a:r>
              <a:rPr lang="ru-RU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устранения любого локального превышения установленных ограничений по линейной нагрузке ТВЭЛ и </a:t>
            </a:r>
            <a:r>
              <a:rPr lang="en-US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DNBR</a:t>
            </a:r>
            <a:r>
              <a:rPr lang="ru-RU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достаточно снижения общей мощности реактора.</a:t>
            </a: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любом случае для формирования АЗ должны быть обеспечены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 algn="just">
              <a:buFont typeface="+mj-lt"/>
              <a:buAutoNum type="arabicPeriod"/>
            </a:pPr>
            <a:r>
              <a:rPr lang="ru-RU" sz="1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Внутриреакторный детектор ДПЗ</a:t>
            </a:r>
            <a:r>
              <a:rPr lang="en-US" sz="1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должен быть средством измерения энерговыделения</a:t>
            </a:r>
            <a:r>
              <a:rPr lang="en-US" sz="15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обеспечивающим запаздывание АЗ не более </a:t>
            </a:r>
            <a:r>
              <a:rPr lang="ru-RU" sz="1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секунд</a:t>
            </a:r>
            <a:r>
              <a:rPr lang="ru-RU" sz="15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 учетом опроса сигналов  ДПЗ</a:t>
            </a:r>
            <a:r>
              <a:rPr lang="en-US" sz="15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их обработки и формирования сигнала). В соответствии </a:t>
            </a:r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 п. 2.11.1 ГОСТ 24789  </a:t>
            </a:r>
            <a:r>
              <a:rPr lang="ru-RU" sz="15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погрешность определения абсолютной чувствительности ДПЗ к линейному энерговыделению в тепловыделяющей сборке (ТВС) - </a:t>
            </a:r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более ±5% </a:t>
            </a:r>
            <a:r>
              <a:rPr lang="ru-RU" sz="15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доверительной вероятности 0,95.  </a:t>
            </a:r>
            <a:r>
              <a:rPr lang="ru-RU" sz="15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Выбранный внутриреакторный детектор ДПЗ с эмиттером из родия диаметром 0.5 мм  серийно производился  еще в СССР и был метрологически  обоснован только для контроля нейтронного потока в стационарном состоянии реактора. </a:t>
            </a:r>
          </a:p>
          <a:p>
            <a:pPr lvl="1" algn="just">
              <a:buFont typeface="+mj-lt"/>
              <a:buAutoNum type="arabicPeriod"/>
            </a:pPr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Аппаратура должна быть средством измерения </a:t>
            </a:r>
            <a:r>
              <a:rPr lang="ru-RU" sz="15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тока от ДПЗ. В ИТТ  основная погрешность аппаратуры не более 0.04%</a:t>
            </a:r>
            <a:r>
              <a:rPr lang="en-US" sz="15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эта величина погрешности аппаратуры  представляется не обоснованной при погрешностях контроля энерговыделения</a:t>
            </a:r>
          </a:p>
          <a:p>
            <a:pPr lvl="1" algn="just">
              <a:buFont typeface="+mj-lt"/>
              <a:buAutoNum type="arabicPeriod"/>
            </a:pPr>
            <a:r>
              <a:rPr lang="ru-RU" sz="1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для расчета АЗ и ПЗ по локальным параметрам</a:t>
            </a:r>
            <a:r>
              <a:rPr lang="en-US" sz="1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восстановление распределения энерговыделения по упрощенным алгоритмам</a:t>
            </a:r>
            <a:r>
              <a:rPr lang="en-US" sz="1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должна быть аттестована в Ростехнадзоре. </a:t>
            </a:r>
            <a:r>
              <a:rPr lang="ru-RU" sz="15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восстановления распределения энерговыделения в вычислительном комплексе  СВРК  аттестованы в Ростехнадзоре.</a:t>
            </a:r>
            <a:endParaRPr lang="ru-RU" sz="15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ru-RU" sz="1600" dirty="0">
              <a:effectLst/>
              <a:ea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EEB1CF10-B835-1F65-E125-B1B05BFF028B}"/>
              </a:ext>
            </a:extLst>
          </p:cNvPr>
          <p:cNvSpPr txBox="1">
            <a:spLocks/>
          </p:cNvSpPr>
          <p:nvPr/>
        </p:nvSpPr>
        <p:spPr>
          <a:xfrm>
            <a:off x="8604448" y="6384496"/>
            <a:ext cx="50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87529B8-A8D6-418C-AD87-D56BEFE8115D}" type="slidenum"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16</a:t>
            </a:fld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614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384493-BDE1-06F7-A221-803E65343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pPr defTabSz="619859" eaLnBrk="0" hangingPunct="0">
              <a:tabLst>
                <a:tab pos="247284" algn="l"/>
              </a:tabLst>
            </a:pP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метрологии ДПЗ с родием 0.5 мм для стационарного состояния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4E4506-AE0F-7AC1-E211-83CD32846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1680"/>
            <a:ext cx="8229600" cy="3484984"/>
          </a:xfrm>
        </p:spPr>
        <p:txBody>
          <a:bodyPr/>
          <a:lstStyle/>
          <a:p>
            <a:pPr algn="just"/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стационарного нейтронного потока, в соответствии со свидетельством 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.38.002.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№69276, погрешность начальной чувствительности ДПЗ с родием 0.5 мм к условной плотности нейтронного потока составляет ±10% без учета дополнительных погрешностей, связанных с влиянием гамма излучения и выгорания детектора в процессе эксплуатации. </a:t>
            </a:r>
          </a:p>
          <a:p>
            <a:pPr algn="just"/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 требования п. 2.11.1 ГОСТ 24789  (погрешность определения абсолютной чувствительности ДПЗ к линейному энерговыделению в тепловыделяющей сборке (ТВС) - не более ±5% при доверительной вероятности 0,95) и предусмотренные  патентом №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24438198 С1(максимальное линейное энерговыделение ТВЭЛ (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ql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минимальный запас до кризиса теплообмена (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DNBR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)) должна быть не более ±5% не могут быть подтверждены даже в стационарном состоянии.</a:t>
            </a:r>
          </a:p>
          <a:p>
            <a:endParaRPr lang="ru-RU" dirty="0"/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2DC60AC9-54E8-FEC1-BEA7-D382B509EAD9}"/>
              </a:ext>
            </a:extLst>
          </p:cNvPr>
          <p:cNvSpPr txBox="1">
            <a:spLocks/>
          </p:cNvSpPr>
          <p:nvPr/>
        </p:nvSpPr>
        <p:spPr>
          <a:xfrm>
            <a:off x="8604448" y="6384496"/>
            <a:ext cx="50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87529B8-A8D6-418C-AD87-D56BEFE8115D}" type="slidenum"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17</a:t>
            </a:fld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958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E70D7-5815-AB78-A651-E53E32420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619859" eaLnBrk="0" hangingPunct="0">
              <a:tabLst>
                <a:tab pos="247284" algn="l"/>
              </a:tabLst>
            </a:pP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метрологии  «мгновенной» составляющей сигнала ДПЗ с родием 0.5 мм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9AE52A-DC0F-9BE6-BBFA-DBB56FA32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4296"/>
          </a:xfrm>
        </p:spPr>
        <p:txBody>
          <a:bodyPr>
            <a:normAutofit/>
          </a:bodyPr>
          <a:lstStyle/>
          <a:p>
            <a:pPr algn="just"/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Сигнал ДПЗ с родием 0.5 мм состоит из «мгновенной» составляющей (6-7%) и активационной составляющей (93-94%). </a:t>
            </a:r>
          </a:p>
          <a:p>
            <a:pPr algn="just"/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отсутствует метрология «мгновенной» составляющей сигнала ДПЗ с родием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что связанно 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том числе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Измерения величины «мгновенной» составляющей сигнала ДПЗ проводилось только на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исследовательских реакторах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на ВВЭР-1000 и ВВЭР-1200 таких работ не проводилось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ее величина для ДПЗ 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нормируется  свидетельством 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.38.002.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№69276.</a:t>
            </a:r>
            <a:endParaRPr lang="en-US" sz="1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514350" algn="just">
              <a:buFont typeface="+mj-lt"/>
              <a:buAutoNum type="arabicPeriod"/>
            </a:pP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Мгновенная (комптоновская) составляющая, связанная с активацией нейтронами ядер 103Rh составляет (по расчетам) </a:t>
            </a:r>
            <a:r>
              <a:rPr lang="ru-RU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3,5 % от общего сигнала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остальная часть «мгновенной» составляющей  связана с гамма излучением  в реакторе</a:t>
            </a:r>
            <a:endParaRPr lang="en-US" sz="1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514350" algn="just">
              <a:buFont typeface="+mj-lt"/>
              <a:buAutoNum type="arabicPeriod"/>
            </a:pP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Исходные данные для расчета ДПЗ имеют большую погрешность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Фоновый сигнал линии связи ДПЗ может достигать 10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общего сигнала ДПЗ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в случае его  компенсации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некомпенсированную часть фонового сигнала достигает  2% общего сигнала ДПЗ и соответственно это будет более 50% от  мгновенной (комптоновской) составляющая, связанная с активацией нейтронами ядер родия 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выгорании родия чувствительность ДПЗ к нейтронам может уменьшается до 2-х раз, а чувствительность к реакторным фотонам не изменяется, в результате при выгорании ДПЗ доля реакторного излучения в мгновенной составляющей тока ДПЗ  и влияния фоновой жилы  пропорционально увеличится. </a:t>
            </a:r>
          </a:p>
        </p:txBody>
      </p:sp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AC742479-52E3-214A-ACA5-12D32042D1DF}"/>
              </a:ext>
            </a:extLst>
          </p:cNvPr>
          <p:cNvSpPr txBox="1">
            <a:spLocks/>
          </p:cNvSpPr>
          <p:nvPr/>
        </p:nvSpPr>
        <p:spPr>
          <a:xfrm>
            <a:off x="8604448" y="6384496"/>
            <a:ext cx="50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87529B8-A8D6-418C-AD87-D56BEFE8115D}" type="slidenum"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18</a:t>
            </a:fld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37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3C327-FE06-1F8C-E1E6-D38507EFC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/>
          </a:bodyPr>
          <a:lstStyle/>
          <a:p>
            <a:pPr defTabSz="619859" eaLnBrk="0" hangingPunct="0">
              <a:tabLst>
                <a:tab pos="247284" algn="l"/>
              </a:tabLst>
            </a:pP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по независимость каналов АЗ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8AE08B-CD02-87CD-9B3C-EB23F3DB0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7032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 marL="0" indent="0" algn="just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ИТТ для СВРК  ВВЭР-1200 в части аварийной защиты заложены противоречия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Каналы защиты названы независимыми, но предусмотрен обмен информацией между 4-мя (6-ю) независимыми каналами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формирование сигналов аварийной защиты в каждом канале на основе данных и от других каналов;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периодическое получение в каждый независимый канал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данных (тысячи параметров) из вычислительного комплекса СВРК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имеет более низкий класс безопасности - 3Н, что также влияет на независимость каналов защиты.</a:t>
            </a:r>
          </a:p>
          <a:p>
            <a:endParaRPr lang="ru-RU" dirty="0"/>
          </a:p>
        </p:txBody>
      </p:sp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4E17433D-DF8A-30DC-2F8A-4911873CBEA9}"/>
              </a:ext>
            </a:extLst>
          </p:cNvPr>
          <p:cNvSpPr txBox="1">
            <a:spLocks/>
          </p:cNvSpPr>
          <p:nvPr/>
        </p:nvSpPr>
        <p:spPr>
          <a:xfrm>
            <a:off x="8604448" y="6384496"/>
            <a:ext cx="50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87529B8-A8D6-418C-AD87-D56BEFE8115D}" type="slidenum"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19</a:t>
            </a:fld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94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10754"/>
            <a:ext cx="8784976" cy="46805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СССР для ВВЭР-1000 с середины 70-х годов была разработана и поэтапно развивалась система внутриреакторного контроля на основе стационарно размещенных детекторов типа ДПЗ с родием и восстановлением энерговыделения во всей активной зоне по показаниям всех ДПЗ в стационарном режиме.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Разработанные в СССР  ДПЗ с родием  были метрологически аттестованы для контроля нейтронного потока в стационарном режиме.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Эта СВРК, для контроля активных зон ВВЭР, была поэтапно внедрена на всех серийных ВВЭР-1000 и ВВЭР-440 и обеспечивала принципиально лучший контроль активных зон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решения внедренные на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PWR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СВРК, включая требования к предупредительной защите были формализованы в ГОСТ 26635-85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измерительным каналам и внутриреакторным детекторам (ДПЗ) были формализованы в ГОСТ 24789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[2]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ГОСТ 26635-85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СВРК для новых АЭС с ВВЭР и при модернизации СВРК на АЭС с ВВЭР должна быть обеспечена предупредительная  защита активной зоны по локальным параметрам</a:t>
            </a:r>
          </a:p>
        </p:txBody>
      </p:sp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495949B0-5F3A-80BD-53CD-87A126FF5656}"/>
              </a:ext>
            </a:extLst>
          </p:cNvPr>
          <p:cNvSpPr txBox="1">
            <a:spLocks/>
          </p:cNvSpPr>
          <p:nvPr/>
        </p:nvSpPr>
        <p:spPr>
          <a:xfrm>
            <a:off x="8604448" y="6384496"/>
            <a:ext cx="50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87529B8-A8D6-418C-AD87-D56BEFE8115D}" type="slidenum"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</a:t>
            </a:fld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24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10754"/>
            <a:ext cx="8784975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Теплофизические свойства топлива зависят от его выгорания, ограничения не могут не изменяться в процессе эксплуатации ТВС. Предельно допустимые значения при этом, как правило, уменьшаются при увеличении глубины выгорания топлива в твэл и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твэг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[4]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 СВРК «Круиз» для ВВЭР-440 и ВВЭР-1000 обеспечена возможность   контроля и предупредительной защиты при превышении линейным энерговыделением по высоте любого твэл лимитной кривой, зависящей в том числе от выгорания топлива в каждом твэл. Реализовано в СВРК  более чем на 20 ВВЭР.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первого ВВЭР-1200 также первоначально была предусмотрена  локальная защита 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превышении линейным энерговыделением по высоте любого твэл лимитной кривой, зависящей в том числе от выгорания топлива в каждом твэл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в дальнейшем это требование было заменено на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требование по локальной защите по максимальному линейному энерговыделению твэлов (в соответствии с 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принадлежащим НИЦ «Курчатовский институт» патентом №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24438198 С1).</a:t>
            </a:r>
            <a:endParaRPr lang="ru-RU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19" y="497657"/>
            <a:ext cx="864096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19859" eaLnBrk="0" hangingPunct="0">
              <a:tabLst>
                <a:tab pos="247284" algn="l"/>
              </a:tabLst>
            </a:pP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 защита  по линейным энерговыделениям твэлов</a:t>
            </a:r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AE491337-D510-CFBE-8120-F62ACD3974DA}"/>
              </a:ext>
            </a:extLst>
          </p:cNvPr>
          <p:cNvSpPr txBox="1">
            <a:spLocks/>
          </p:cNvSpPr>
          <p:nvPr/>
        </p:nvSpPr>
        <p:spPr>
          <a:xfrm>
            <a:off x="8604448" y="6384496"/>
            <a:ext cx="50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87529B8-A8D6-418C-AD87-D56BEFE8115D}" type="slidenum"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20</a:t>
            </a:fld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70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88640"/>
            <a:ext cx="86409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19859" eaLnBrk="0" hangingPunct="0">
              <a:tabLst>
                <a:tab pos="247284" algn="l"/>
              </a:tabLst>
            </a:pP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Типичная зависимость допустимого линейного энерговыделения в твэл от выгорания топлива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88" y="1124744"/>
            <a:ext cx="8485224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7C1C2177-0EB8-7299-B1AB-0AF838050B13}"/>
              </a:ext>
            </a:extLst>
          </p:cNvPr>
          <p:cNvSpPr txBox="1">
            <a:spLocks/>
          </p:cNvSpPr>
          <p:nvPr/>
        </p:nvSpPr>
        <p:spPr>
          <a:xfrm>
            <a:off x="8604448" y="6384496"/>
            <a:ext cx="50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87529B8-A8D6-418C-AD87-D56BEFE8115D}" type="slidenum"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21</a:t>
            </a:fld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60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BBF11-DC28-4225-E742-B2CA8636C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7480"/>
            <a:ext cx="8229600" cy="850106"/>
          </a:xfrm>
        </p:spPr>
        <p:txBody>
          <a:bodyPr>
            <a:noAutofit/>
          </a:bodyPr>
          <a:lstStyle/>
          <a:p>
            <a:pPr defTabSz="619859" eaLnBrk="0" hangingPunct="0">
              <a:tabLst>
                <a:tab pos="247284" algn="l"/>
              </a:tabLst>
            </a:pP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ИТТ на СВРК</a:t>
            </a:r>
            <a:b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ВВЭР-1200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ПТК СВРК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5FDEC3-25CD-9116-3CE7-32007498F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7586"/>
            <a:ext cx="8229600" cy="53857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ИТТ прямо предусмотрено  использование оборудования и программного обеспечения разработки  НИЦ «Курчатовский институт»[3] для ПТК СВРК:</a:t>
            </a:r>
          </a:p>
          <a:p>
            <a:pPr marL="0" indent="0" algn="just">
              <a:buNone/>
            </a:pPr>
            <a:r>
              <a:rPr lang="ru-RU" sz="1600" b="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п.3.10.2	Оборудование ПТК-НУ СВРК должно выбираться из </a:t>
            </a:r>
            <a:r>
              <a:rPr lang="ru-RU" sz="1600" b="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типоразмерного</a:t>
            </a:r>
            <a:r>
              <a:rPr lang="ru-RU" sz="1600" b="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ряда «Гиндукуш-F».</a:t>
            </a:r>
          </a:p>
          <a:p>
            <a:pPr marL="0" indent="0" algn="just">
              <a:buNone/>
            </a:pPr>
            <a:r>
              <a:rPr lang="ru-RU" sz="1600" b="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П.4.4.4	Поставщик должен иметь право на использование ПО </a:t>
            </a:r>
            <a:r>
              <a:rPr lang="ru-RU" sz="1600" b="0" kern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</a:t>
            </a:r>
            <a:r>
              <a:rPr lang="ru-RU" sz="1600" b="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следующим свидетельствам о государственной регистрации:</a:t>
            </a:r>
          </a:p>
          <a:p>
            <a:pPr marL="400050" lvl="1" indent="0" algn="just">
              <a:buNone/>
            </a:pPr>
            <a:r>
              <a:rPr lang="ru-RU" sz="1600" b="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программный комплекс Хортица-М для системы внутриреакторного контроля реакторов типа ВВЭР (свидетельство о государственной регистрации программы для ЭВМ №2009612729);</a:t>
            </a:r>
          </a:p>
          <a:p>
            <a:pPr marL="400050" lvl="1" indent="0" algn="just">
              <a:buNone/>
            </a:pPr>
            <a:r>
              <a:rPr lang="ru-RU" sz="1600" b="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программа поддержки эксплуатации станции контроля нижнего уровня системы внутриреакторного контроля для реакторов типа ВВЭР (свидетельство о государственной регистрации программы для ЭВМ №2011610320);</a:t>
            </a:r>
          </a:p>
          <a:p>
            <a:pPr marL="400050" lvl="1" indent="0" algn="just">
              <a:buNone/>
            </a:pPr>
            <a:r>
              <a:rPr lang="ru-RU" sz="1600" b="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программа функционирования программно-технического комплекса защиты системы внутриреакторного контроля для реакторов типа ВВЭР (свидетельство о государственной регистрации программы для ЭВМ №2011610321);</a:t>
            </a:r>
          </a:p>
          <a:p>
            <a:pPr marL="400050" lvl="1" indent="0" algn="just">
              <a:buNone/>
            </a:pPr>
            <a:r>
              <a:rPr lang="ru-RU" sz="1600" b="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прикладное программное обеспечение внутриреакторной шумовой диагностики системы внутриреакторного контроля для реакторов типа ВВЭР (свидетельство о государственной регистрации программы для ЭВМ №2011610322).</a:t>
            </a:r>
          </a:p>
          <a:p>
            <a:pPr marL="0" indent="0" algn="just">
              <a:buNone/>
            </a:pPr>
            <a:r>
              <a:rPr lang="ru-RU" sz="16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Анализ показал</a:t>
            </a:r>
            <a:r>
              <a:rPr lang="en-US" sz="16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16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</a:t>
            </a:r>
            <a:r>
              <a:rPr lang="en-US" sz="16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6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 функциональные требования  к ПТК СВРК ВВЭР-1200 могут быть выполнены на базе ПТС «Круиз» </a:t>
            </a:r>
          </a:p>
        </p:txBody>
      </p:sp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9F9BA38B-DAD4-1FEB-7F37-AECDC4E66B3D}"/>
              </a:ext>
            </a:extLst>
          </p:cNvPr>
          <p:cNvSpPr txBox="1">
            <a:spLocks/>
          </p:cNvSpPr>
          <p:nvPr/>
        </p:nvSpPr>
        <p:spPr>
          <a:xfrm>
            <a:off x="8604448" y="6384496"/>
            <a:ext cx="50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87529B8-A8D6-418C-AD87-D56BEFE8115D}" type="slidenum"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22</a:t>
            </a:fld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73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9A9D2-6699-4259-A1B5-96C40C11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151"/>
            <a:ext cx="8640960" cy="634082"/>
          </a:xfrm>
        </p:spPr>
        <p:txBody>
          <a:bodyPr>
            <a:noAutofit/>
          </a:bodyPr>
          <a:lstStyle/>
          <a:p>
            <a:r>
              <a:rPr lang="ru-RU" sz="2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Краткое сравнение технических решений  основных разработчиков оборудования ПТК СВРК ВВЭР</a:t>
            </a:r>
            <a:endParaRPr lang="ru-RU" sz="2700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452793F-D2A6-4EE4-B8E0-39245F26AF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155068"/>
              </p:ext>
            </p:extLst>
          </p:nvPr>
        </p:nvGraphicFramePr>
        <p:xfrm>
          <a:off x="0" y="836712"/>
          <a:ext cx="9143999" cy="60871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9284">
                  <a:extLst>
                    <a:ext uri="{9D8B030D-6E8A-4147-A177-3AD203B41FA5}">
                      <a16:colId xmlns:a16="http://schemas.microsoft.com/office/drawing/2014/main" val="1758157031"/>
                    </a:ext>
                  </a:extLst>
                </a:gridCol>
                <a:gridCol w="2510394">
                  <a:extLst>
                    <a:ext uri="{9D8B030D-6E8A-4147-A177-3AD203B41FA5}">
                      <a16:colId xmlns:a16="http://schemas.microsoft.com/office/drawing/2014/main" val="3611499606"/>
                    </a:ext>
                  </a:extLst>
                </a:gridCol>
                <a:gridCol w="2242180">
                  <a:extLst>
                    <a:ext uri="{9D8B030D-6E8A-4147-A177-3AD203B41FA5}">
                      <a16:colId xmlns:a16="http://schemas.microsoft.com/office/drawing/2014/main" val="1883087621"/>
                    </a:ext>
                  </a:extLst>
                </a:gridCol>
                <a:gridCol w="2732141">
                  <a:extLst>
                    <a:ext uri="{9D8B030D-6E8A-4147-A177-3AD203B41FA5}">
                      <a16:colId xmlns:a16="http://schemas.microsoft.com/office/drawing/2014/main" val="1496678004"/>
                    </a:ext>
                  </a:extLst>
                </a:gridCol>
              </a:tblGrid>
              <a:tr h="336249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сравнения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НИЦ «Курчатовский институт»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«ИФ СНИИП АТОМ»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сравнения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7948755"/>
                  </a:ext>
                </a:extLst>
              </a:tr>
              <a:tr h="885902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Аппаратура нижнего уровня СВРК, включая </a:t>
                      </a:r>
                    </a:p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 ПТК-З, ПТК-ИУ 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базе аппаратуры «Гиндукуш-F» Аппаратура дублирована только в цифровой части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базе аппаратуры СК-03</a:t>
                      </a:r>
                    </a:p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Аппаратура дублирована в аналоговой и в цифровой части 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Оба решения имеют примерно одинаковые технические характеристики.</a:t>
                      </a:r>
                    </a:p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ООО «ИФ СНИИП АТОМ»   имеет преимущества в части надежности приема сигналов от датчиков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88577767"/>
                  </a:ext>
                </a:extLst>
              </a:tr>
              <a:tr h="706298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 вычислительных комплексов, входящих в СВРК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базе готовых компонентов зарубежных изготовителей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базе готовых компонентов зарубежных изготовителей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целом, варианты равноценны для любых ВВЭР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64825034"/>
                  </a:ext>
                </a:extLst>
              </a:tr>
              <a:tr h="1065508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Программное обеспечение ПТК-З для формирования предупредительной защиты по локальным параметрам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Упрощенные алгоритмы расчета в ПТК-З, который требует периодической передачи данных из вычислительного комплекса СВРК. Программа для ПТК-З не аттестована в Ростехнадзоре 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Полноценный расчет локальных параметров необходимых для локальной защиты аттестованным в Ростехнадзоре ПО СВРК «Круиз» 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НИЦ КИ для ПТК-З не аттестована в Ростехнадзоре и (в связи с упрощениями) имеет большие погрешности.</a:t>
                      </a:r>
                    </a:p>
                    <a:p>
                      <a:pPr marL="36195" marR="361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ООО «ИФ СНИИП АТОМ»   имеет преимущества 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7588583"/>
                  </a:ext>
                </a:extLst>
              </a:tr>
              <a:tr h="52669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Программное обеспечение ВК СВРК</a:t>
                      </a:r>
                      <a:endParaRPr lang="ru-RU" sz="14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СВРК «Хортица-М» реализованы все указанные в ИТТ ВВЭР-1200 функции, аттестовано Ростехнадзором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СВРК «Круиз» реализованы все указанные в ИТТ ВВЭР-1200  функции, аттестовано Ростехнадзором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целом, варианты равноценны для любых ВВЭР</a:t>
                      </a:r>
                    </a:p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оперативных </a:t>
                      </a:r>
                      <a:r>
                        <a:rPr lang="ru-RU" sz="1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потвэльных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расчетов в ПО СВРК «Круиз» используются программы полностью независимые от проектных программ расчета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90330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227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9A9D2-6699-4259-A1B5-96C40C11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19" y="233597"/>
            <a:ext cx="8640960" cy="634082"/>
          </a:xfrm>
        </p:spPr>
        <p:txBody>
          <a:bodyPr>
            <a:noAutofit/>
          </a:bodyPr>
          <a:lstStyle/>
          <a:p>
            <a:r>
              <a:rPr lang="ru-RU" sz="2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Краткое сравнение технических решений  основных разработчиков оборудования ПТК СВРК ВВЭР</a:t>
            </a:r>
            <a:endParaRPr lang="ru-RU" sz="2700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452793F-D2A6-4EE4-B8E0-39245F26AF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486428"/>
              </p:ext>
            </p:extLst>
          </p:nvPr>
        </p:nvGraphicFramePr>
        <p:xfrm>
          <a:off x="0" y="1168925"/>
          <a:ext cx="9143999" cy="31984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9284">
                  <a:extLst>
                    <a:ext uri="{9D8B030D-6E8A-4147-A177-3AD203B41FA5}">
                      <a16:colId xmlns:a16="http://schemas.microsoft.com/office/drawing/2014/main" val="1758157031"/>
                    </a:ext>
                  </a:extLst>
                </a:gridCol>
                <a:gridCol w="2510394">
                  <a:extLst>
                    <a:ext uri="{9D8B030D-6E8A-4147-A177-3AD203B41FA5}">
                      <a16:colId xmlns:a16="http://schemas.microsoft.com/office/drawing/2014/main" val="3611499606"/>
                    </a:ext>
                  </a:extLst>
                </a:gridCol>
                <a:gridCol w="2242180">
                  <a:extLst>
                    <a:ext uri="{9D8B030D-6E8A-4147-A177-3AD203B41FA5}">
                      <a16:colId xmlns:a16="http://schemas.microsoft.com/office/drawing/2014/main" val="1883087621"/>
                    </a:ext>
                  </a:extLst>
                </a:gridCol>
                <a:gridCol w="2732141">
                  <a:extLst>
                    <a:ext uri="{9D8B030D-6E8A-4147-A177-3AD203B41FA5}">
                      <a16:colId xmlns:a16="http://schemas.microsoft.com/office/drawing/2014/main" val="1496678004"/>
                    </a:ext>
                  </a:extLst>
                </a:gridCol>
              </a:tblGrid>
              <a:tr h="336249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сравнения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НИЦ «Курчатовский институт»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«ИФ СНИИП АТОМ»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сравнения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7948755"/>
                  </a:ext>
                </a:extLst>
              </a:tr>
              <a:tr h="1065508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Сопоставительные испытания ПО СВРК «Хортица-М» и ПО СВРК "Круиз" на ВВЭР-1000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Сопоставительные испытания независимо приводились на Украине на Запорожской АЭС и Южно-Украинской АЭС По результатам испытаний все АЭС Украины с ВВЭР-1000 поэтапно внедрили ПО СВРК «Круиз» ( за исключением 2-го блока Хмельницкой АЭС, для которого ПО СВРК «(СКИФ) Хортица-М» первоначально разрабатывались украинской фирмой «ИНИТ»)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момент проведения независимых испытаний на ВВЭР-1000</a:t>
                      </a:r>
                    </a:p>
                    <a:p>
                      <a:pPr marL="36195" marR="361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СВРК «Круиз» имело лучшие характеристики, чем ПО СВРК «(СКИФ) </a:t>
                      </a:r>
                      <a:r>
                        <a:rPr lang="ru-RU" sz="1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Хортица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М»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40002772"/>
                  </a:ext>
                </a:extLst>
              </a:tr>
              <a:tr h="1174482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Сопоставительные испытания ПО СВРК «</a:t>
                      </a:r>
                      <a:r>
                        <a:rPr lang="ru-RU" sz="1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Хортица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-М» и ПО СВРК "Круиз" на  ВВЭР-1200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Сопоставительные испытания не проводились.</a:t>
                      </a:r>
                    </a:p>
                    <a:p>
                      <a:pPr marL="36195" marR="361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испытаний.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63787497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6D78F26-A986-C59D-780F-621B31F30C7A}"/>
              </a:ext>
            </a:extLst>
          </p:cNvPr>
          <p:cNvGraphicFramePr>
            <a:graphicFrameLocks noGrp="1"/>
          </p:cNvGraphicFramePr>
          <p:nvPr/>
        </p:nvGraphicFramePr>
        <p:xfrm>
          <a:off x="72006" y="5052555"/>
          <a:ext cx="8999986" cy="7308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3151">
                  <a:extLst>
                    <a:ext uri="{9D8B030D-6E8A-4147-A177-3AD203B41FA5}">
                      <a16:colId xmlns:a16="http://schemas.microsoft.com/office/drawing/2014/main" val="181852646"/>
                    </a:ext>
                  </a:extLst>
                </a:gridCol>
                <a:gridCol w="4677724">
                  <a:extLst>
                    <a:ext uri="{9D8B030D-6E8A-4147-A177-3AD203B41FA5}">
                      <a16:colId xmlns:a16="http://schemas.microsoft.com/office/drawing/2014/main" val="1912591580"/>
                    </a:ext>
                  </a:extLst>
                </a:gridCol>
                <a:gridCol w="2689111">
                  <a:extLst>
                    <a:ext uri="{9D8B030D-6E8A-4147-A177-3AD203B41FA5}">
                      <a16:colId xmlns:a16="http://schemas.microsoft.com/office/drawing/2014/main" val="1645366977"/>
                    </a:ext>
                  </a:extLst>
                </a:gridCol>
              </a:tblGrid>
              <a:tr h="730837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98773769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D07DFD4-1992-461A-D1DC-BB7FCA85F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304950"/>
              </p:ext>
            </p:extLst>
          </p:nvPr>
        </p:nvGraphicFramePr>
        <p:xfrm>
          <a:off x="0" y="4338754"/>
          <a:ext cx="9123853" cy="1810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5628">
                  <a:extLst>
                    <a:ext uri="{9D8B030D-6E8A-4147-A177-3AD203B41FA5}">
                      <a16:colId xmlns:a16="http://schemas.microsoft.com/office/drawing/2014/main" val="4016174173"/>
                    </a:ext>
                  </a:extLst>
                </a:gridCol>
                <a:gridCol w="2504863">
                  <a:extLst>
                    <a:ext uri="{9D8B030D-6E8A-4147-A177-3AD203B41FA5}">
                      <a16:colId xmlns:a16="http://schemas.microsoft.com/office/drawing/2014/main" val="2500515717"/>
                    </a:ext>
                  </a:extLst>
                </a:gridCol>
                <a:gridCol w="2237240">
                  <a:extLst>
                    <a:ext uri="{9D8B030D-6E8A-4147-A177-3AD203B41FA5}">
                      <a16:colId xmlns:a16="http://schemas.microsoft.com/office/drawing/2014/main" val="2043623838"/>
                    </a:ext>
                  </a:extLst>
                </a:gridCol>
                <a:gridCol w="2726122">
                  <a:extLst>
                    <a:ext uri="{9D8B030D-6E8A-4147-A177-3AD203B41FA5}">
                      <a16:colId xmlns:a16="http://schemas.microsoft.com/office/drawing/2014/main" val="3066707188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прогноза характеристик активной зоны ВВЭР  с учетом моделирования всего оборудования энергоблока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Возможна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0056143"/>
                  </a:ext>
                </a:extLst>
              </a:tr>
            </a:tbl>
          </a:graphicData>
        </a:graphic>
      </p:graphicFrame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id="{FCE1E2E1-5FF5-15DA-BBA3-4B4639948216}"/>
              </a:ext>
            </a:extLst>
          </p:cNvPr>
          <p:cNvSpPr txBox="1">
            <a:spLocks/>
          </p:cNvSpPr>
          <p:nvPr/>
        </p:nvSpPr>
        <p:spPr>
          <a:xfrm>
            <a:off x="8604448" y="6384496"/>
            <a:ext cx="50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87529B8-A8D6-418C-AD87-D56BEFE8115D}" type="slidenum"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24</a:t>
            </a:fld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6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2562E-DFDE-4E78-2386-2F5BFBA8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Заключение по анализу ИТТ СВРК ВВЭР-1200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40B232-1D80-E218-7A04-87794892F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040559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ИТТ предусматривает реализацию решений разработанных в РНЦ КИ по СВРК (патенты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и программные средства)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 не менее </a:t>
            </a:r>
            <a:r>
              <a:rPr lang="ru-RU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функциональные требования к ПТК СВРК ВВЭР-1200 может быть реализован на базе ПТС «Круиз».</a:t>
            </a:r>
          </a:p>
          <a:p>
            <a:pPr algn="just"/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по предупредительной защите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ВВЭР-1200 на базе ПТС «Круиз» более эффективны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предусмотренные ИТТ (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патентом №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24438198 С1).</a:t>
            </a:r>
            <a:endParaRPr lang="ru-RU" sz="2800" dirty="0"/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ДПЗ с эмиттером из родия 0.5 мм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серийно производился  еще в СССР и был метрологически  обоснован только для контроля нейтронного потока в стационарном состоянии реактора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является средством измерения </a:t>
            </a:r>
            <a:r>
              <a:rPr lang="ru-RU" sz="31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формирования АЗ и ПЗ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ru-RU" sz="31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запаздыванием в 3 секунды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1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том числе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 algn="just">
              <a:buFont typeface="+mj-lt"/>
              <a:buAutoNum type="arabicPeriod"/>
            </a:pPr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соответствуют требованиям ГОСТ 24789-81;</a:t>
            </a:r>
            <a:endParaRPr lang="en-US" sz="3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 algn="just">
              <a:buFont typeface="+mj-lt"/>
              <a:buAutoNum type="arabicPeriod"/>
            </a:pPr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метрология «мгновенной» составляющей ДПЗ (фоновые составляющие могут превышать 50% величины «мгновенной» составляющей).</a:t>
            </a:r>
          </a:p>
          <a:p>
            <a:pPr algn="just"/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Принятые в ИТТ системные решения по АЗ 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вызывают вопросы в части независимость каналов АЗ и метрологии.</a:t>
            </a:r>
          </a:p>
          <a:p>
            <a:pPr algn="just"/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Рекомендованная к применению </a:t>
            </a:r>
            <a:r>
              <a:rPr lang="ru-RU" sz="3100" b="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функционирования программно-технического комплекса защиты системы внутриреакторного контроля для реакторов типа ВВЭР (свидетельство о государственной регистрации программы для ЭВМ №2011610321)</a:t>
            </a:r>
            <a:r>
              <a:rPr lang="en-US" sz="3100" b="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b="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обеспечивающая в том числе восстановление распределения энерговыделения и формирование АЗ и ПЗ</a:t>
            </a:r>
            <a:r>
              <a:rPr lang="en-US" sz="3100" b="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100" b="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аттестована в Ростехнадзоре </a:t>
            </a:r>
          </a:p>
        </p:txBody>
      </p:sp>
    </p:spTree>
    <p:extLst>
      <p:ext uri="{BB962C8B-B14F-4D97-AF65-F5344CB8AC3E}">
        <p14:creationId xmlns:p14="http://schemas.microsoft.com/office/powerpoint/2010/main" val="3797830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65F655AA-3F15-5C16-A2D2-BA210CCA1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27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Выводы</a:t>
            </a:r>
          </a:p>
        </p:txBody>
      </p:sp>
      <p:sp>
        <p:nvSpPr>
          <p:cNvPr id="19459" name="Объект 2">
            <a:extLst>
              <a:ext uri="{FF2B5EF4-FFF2-40B4-BE49-F238E27FC236}">
                <a16:creationId xmlns:a16="http://schemas.microsoft.com/office/drawing/2014/main" id="{62B039FB-B582-1D0E-E6E1-5E000B6FE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764904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платформы «Круиз» на всех АЭС с ВВЭР  могут быть реализованы  конкурентноспособные ПТК СВРК</a:t>
            </a:r>
            <a:r>
              <a:rPr lang="en-US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 и для ВВЭР-1200 и подсистемы СКУ НЭ.</a:t>
            </a:r>
          </a:p>
          <a:p>
            <a:pPr algn="just" eaLnBrk="1" hangingPunct="1"/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действующих и строящихся  блоков АЭС с ВВЭР на базе платформы «Круиз» может быть обеспечено повышение качества верхнего уровня СКУ АЭС за счет реализации  системы интеллектуальной поддержки оператора на основе моделей технологического процесса.</a:t>
            </a:r>
          </a:p>
          <a:p>
            <a:pPr eaLnBrk="1" hangingPunct="1"/>
            <a:endParaRPr lang="ru-RU" altLang="ru-RU" dirty="0"/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EDD12472-D6C6-427D-35A9-8BA4396F2AE9}"/>
              </a:ext>
            </a:extLst>
          </p:cNvPr>
          <p:cNvSpPr txBox="1">
            <a:spLocks/>
          </p:cNvSpPr>
          <p:nvPr/>
        </p:nvSpPr>
        <p:spPr>
          <a:xfrm>
            <a:off x="8604448" y="6384496"/>
            <a:ext cx="50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87529B8-A8D6-418C-AD87-D56BEFE8115D}" type="slidenum"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26</a:t>
            </a:fld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7CEAFA3-1461-489C-A051-08145DFFE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  <a:defRPr/>
            </a:pPr>
            <a:endParaRPr lang="ru-RU" altLang="ru-RU" sz="4400" b="1" dirty="0"/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ru-RU" altLang="ru-RU" sz="48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+mj-cs"/>
              </a:rPr>
              <a:t>Благодарю за внимание</a:t>
            </a:r>
          </a:p>
          <a:p>
            <a:pPr algn="ctr" eaLnBrk="1" hangingPunct="1">
              <a:buFontTx/>
              <a:buNone/>
              <a:defRPr/>
            </a:pPr>
            <a:endParaRPr lang="ru-RU" alt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ru-RU" alt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Кужиль Александр Семёнович, к.т.н.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kuzil@list.ru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+7 (915) 086 16 22</a:t>
            </a:r>
          </a:p>
          <a:p>
            <a:endParaRPr lang="ru-RU" dirty="0"/>
          </a:p>
        </p:txBody>
      </p:sp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176C7349-DC78-9BB3-5080-7AD56837A0B3}"/>
              </a:ext>
            </a:extLst>
          </p:cNvPr>
          <p:cNvSpPr txBox="1">
            <a:spLocks/>
          </p:cNvSpPr>
          <p:nvPr/>
        </p:nvSpPr>
        <p:spPr>
          <a:xfrm>
            <a:off x="8604448" y="6384496"/>
            <a:ext cx="50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87529B8-A8D6-418C-AD87-D56BEFE8115D}" type="slidenum"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27</a:t>
            </a:fld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98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1178750"/>
            <a:ext cx="8784975" cy="4500500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26635-85 Реакторы ядерные энергетические корпусные с водой под давлением. Общие требования к системе внутриреакторного контроля</a:t>
            </a: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24789-81 Каналы измерительные системы внутриреакторного контроля ядерных энергетических корпусных реакторов с водой под давлением. Общие технические требования</a:t>
            </a:r>
            <a:endParaRPr 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Исходные технические требования (ИТТ) на системы контроля, управления и диагностики (СКУД) для энергоблоков № 1, 2 АЭС «</a:t>
            </a:r>
            <a:r>
              <a:rPr lang="ru-RU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Руппур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(закупка № 200619/1065/175, опубликована на официальном сайте по закупкам в атомной отрасли 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zakupki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rosatom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ru-RU" sz="1800" spc="-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определения эксплуатационного предела линейного энерговыделения в усовершенствованных активных зонах ВВЭР-1000  и его обеспечение в условиях ксеноновых колебаний. Горохов А.К. Д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иссертация на соискание ученой степени кандидата технических наук.  Подольск. 2008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18" y="510670"/>
            <a:ext cx="864096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Список литературы</a:t>
            </a:r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329FA0A0-52DC-6ED4-22B0-E10F2B15AF8B}"/>
              </a:ext>
            </a:extLst>
          </p:cNvPr>
          <p:cNvSpPr txBox="1">
            <a:spLocks/>
          </p:cNvSpPr>
          <p:nvPr/>
        </p:nvSpPr>
        <p:spPr>
          <a:xfrm>
            <a:off x="8604448" y="6384496"/>
            <a:ext cx="50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87529B8-A8D6-418C-AD87-D56BEFE8115D}" type="slidenum"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28</a:t>
            </a:fld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522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16632"/>
            <a:ext cx="864096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функциональных требований к СВРК ВВЭР-1000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869749"/>
              </p:ext>
            </p:extLst>
          </p:nvPr>
        </p:nvGraphicFramePr>
        <p:xfrm>
          <a:off x="15349" y="620689"/>
          <a:ext cx="9108504" cy="6197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1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1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Система или работа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20" marR="58420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8420" marR="58420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решения</a:t>
                      </a:r>
                    </a:p>
                  </a:txBody>
                  <a:tcPr marL="58420" marR="58420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Примечание</a:t>
                      </a:r>
                    </a:p>
                  </a:txBody>
                  <a:tcPr marL="58420" marR="58420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СВРК ВВЭР-1000 НВАЭС-5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20" marR="58420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20" marR="5842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Информационные функции, контроль по показаниям 151 ТП + 31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ДПЗ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20" marR="5842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20" marR="58420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СВРК ВВЭР-1000 ЗАЭС-1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20" marR="58420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20" marR="5842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 на базе восстановления объёмного поля по показаниям 64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ДПЗ.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20" marR="5842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Распространено на все ВВЭР-1000 и ВВЭР-440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20" marR="58420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СВРК ВВЭР-1000 блока 5 АЭС «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Козлодуй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20" marR="58420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20" marR="5842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 на базе восстановления объёмного поля по показаниям 64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ДПЗ и реализация ПЗ-2 в аппаратуре СВРК по совокупности сигналов датчиков внутриреакторного контроля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20" marR="5842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20" marR="58420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5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Испытания внутриреакторных датчиков и измерительных каналов для контроля и диагностики. Испытание макета СВРК ВВЭР-1000 на базе новых ДПЗ и ТП  и аппаратуры СВРК-05,06 ( на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КлнАЭС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20" marR="58420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1980-1989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20" marR="5842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Внутриреакторные измерения на ДК-1 на АЭС Райнсберг.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Серия испытаний ДПЗ (родий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ванадий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эрбий) на реакторе МР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Испытаны 5 измерительных каналов с 7 «мокрыми» ДПЗ с родием 1.5мм на 50 мм и  малоинерционными «мокрыми» термопарами на входе и выходе из  ТВС для отработки комплексного контроля и диагностики ТВС ВВЭР-1000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20" marR="5842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20" marR="58420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 ВВЭР-1000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20" marR="58420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1981г по 1998г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20" marR="5842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Поэтапное развитие требований к СВРК, включая формирование ПЗ, информационные функции на базе восстановления энерговыделения, прогноз, реализация функций ВРШД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20" marR="5842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всех АЭС на базе ГОСТ на СВРК включая требования по ПЗ, и ГОСТ на КНИ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20" marR="58420" marT="9525" marB="0"/>
                </a:tc>
                <a:extLst>
                  <a:ext uri="{0D108BD9-81ED-4DB2-BD59-A6C34878D82A}">
                    <a16:rowId xmlns:a16="http://schemas.microsoft.com/office/drawing/2014/main" val="3253539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6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331129" y="542586"/>
            <a:ext cx="7886700" cy="476092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19859" eaLnBrk="0" hangingPunct="0">
              <a:lnSpc>
                <a:spcPts val="1846"/>
              </a:lnSpc>
              <a:tabLst>
                <a:tab pos="247284" algn="l"/>
              </a:tabLs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«ИФ СНИИП АТОМ»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история. Этапы развития.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334108" y="1107831"/>
            <a:ext cx="8399584" cy="5825085"/>
            <a:chOff x="361950" y="914400"/>
            <a:chExt cx="9099549" cy="6310509"/>
          </a:xfrm>
        </p:grpSpPr>
        <p:sp>
          <p:nvSpPr>
            <p:cNvPr id="44" name="TextBox 43"/>
            <p:cNvSpPr txBox="1"/>
            <p:nvPr/>
          </p:nvSpPr>
          <p:spPr>
            <a:xfrm>
              <a:off x="2388707" y="5447408"/>
              <a:ext cx="6307618" cy="1777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СВРК было внедрено на 12 ВВЭР-1000</a:t>
              </a:r>
              <a:r>
                <a:rPr lang="ru-RU" sz="1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sz="1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включая формирование предупредительной защиты по локальным параметрам на 9 ВВЭР-1000)</a:t>
              </a:r>
              <a:r>
                <a:rPr lang="ru-RU" sz="1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и 10 ВВЭР-440</a:t>
              </a:r>
            </a:p>
            <a:p>
              <a:r>
                <a:rPr lang="ru-RU" sz="1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ПТК СВРК на базе  ПТС Круиз были поставлены и внедрены  на 11 энергоблоках с ВВЭР (включая НВАЭС-5, Ростовская -1, Моховце-1 и 2, ПТК ИВС НВАЭС-4)</a:t>
              </a:r>
            </a:p>
            <a:p>
              <a:r>
                <a:rPr lang="ru-RU" sz="1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ru-RU" sz="1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СВРК </a:t>
              </a:r>
              <a:r>
                <a:rPr lang="en-US" sz="1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включая реализацию ПЗ</a:t>
              </a:r>
              <a:r>
                <a:rPr lang="en-US" sz="1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</a:t>
              </a:r>
              <a:r>
                <a:rPr lang="ru-RU" sz="1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Моховце</a:t>
              </a:r>
              <a:r>
                <a:rPr lang="ru-RU" sz="1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(Словакия) - в настоящее время проходит испытания в процессе пуска блока</a:t>
              </a:r>
            </a:p>
            <a:p>
              <a:endParaRPr lang="ru-RU" sz="1662" dirty="0"/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361950" y="914400"/>
              <a:ext cx="9099549" cy="5359218"/>
              <a:chOff x="361950" y="914400"/>
              <a:chExt cx="9099549" cy="5359218"/>
            </a:xfrm>
          </p:grpSpPr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2276475" y="914400"/>
                <a:ext cx="6391275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flipH="1">
                <a:off x="523875" y="914400"/>
                <a:ext cx="17526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Стрелка вправо 47"/>
              <p:cNvSpPr/>
              <p:nvPr/>
            </p:nvSpPr>
            <p:spPr>
              <a:xfrm>
                <a:off x="520700" y="1144148"/>
                <a:ext cx="1752600" cy="295275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62"/>
              </a:p>
            </p:txBody>
          </p:sp>
          <p:sp>
            <p:nvSpPr>
              <p:cNvPr id="49" name="Стрелка вправо 48"/>
              <p:cNvSpPr/>
              <p:nvPr/>
            </p:nvSpPr>
            <p:spPr>
              <a:xfrm>
                <a:off x="2466975" y="1125099"/>
                <a:ext cx="6200775" cy="333375"/>
              </a:xfrm>
              <a:prstGeom prst="rightArrow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62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2276475" y="1828800"/>
                <a:ext cx="190500" cy="2095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62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5529262" y="1857372"/>
                <a:ext cx="190500" cy="2095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62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8557421" y="1803157"/>
                <a:ext cx="190500" cy="2095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62"/>
              </a:p>
            </p:txBody>
          </p:sp>
          <p:cxnSp>
            <p:nvCxnSpPr>
              <p:cNvPr id="53" name="Прямая соединительная линия 52"/>
              <p:cNvCxnSpPr>
                <a:stCxn id="50" idx="1"/>
              </p:cNvCxnSpPr>
              <p:nvPr/>
            </p:nvCxnSpPr>
            <p:spPr>
              <a:xfrm flipH="1">
                <a:off x="762000" y="1933575"/>
                <a:ext cx="151447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>
                <a:stCxn id="50" idx="3"/>
              </p:cNvCxnSpPr>
              <p:nvPr/>
            </p:nvCxnSpPr>
            <p:spPr>
              <a:xfrm flipV="1">
                <a:off x="2466975" y="1930400"/>
                <a:ext cx="471487" cy="31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4867275" y="1936750"/>
                <a:ext cx="66198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7539038" y="1930400"/>
                <a:ext cx="66198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2938462" y="1930400"/>
                <a:ext cx="8524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>
                <a:off x="4014787" y="1936750"/>
                <a:ext cx="8524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>
                <a:off x="5719762" y="1936750"/>
                <a:ext cx="8524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6719887" y="1930400"/>
                <a:ext cx="8524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>
                <a:off x="8391525" y="1930400"/>
                <a:ext cx="3048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 flipH="1">
                <a:off x="3879850" y="1828800"/>
                <a:ext cx="134937" cy="1682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/>
              <p:cNvCxnSpPr/>
              <p:nvPr/>
            </p:nvCxnSpPr>
            <p:spPr>
              <a:xfrm flipH="1">
                <a:off x="3797300" y="1828800"/>
                <a:ext cx="134937" cy="1682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 flipH="1">
                <a:off x="6629400" y="1828800"/>
                <a:ext cx="134937" cy="1682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/>
              <p:cNvCxnSpPr/>
              <p:nvPr/>
            </p:nvCxnSpPr>
            <p:spPr>
              <a:xfrm flipH="1">
                <a:off x="6546850" y="1828800"/>
                <a:ext cx="134937" cy="1682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361950" y="2182827"/>
                <a:ext cx="1900629" cy="2700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Общество образовано в 1992 году </a:t>
                </a:r>
                <a:r>
                  <a:rPr lang="ru-RU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базе 140</a:t>
                </a:r>
                <a:r>
                  <a:rPr lang="en-US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</a:t>
                </a:r>
                <a:r>
                  <a:rPr lang="ru-RU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отделения научно-инженерного центра «СНИИП», которое занималось разработкой программного обеспечения первых систем внутриреакторного контроля (ПО СВРК) для АЭС с ВВЭР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152650" y="1492682"/>
                <a:ext cx="1514475" cy="377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62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1992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320506" y="1405354"/>
                <a:ext cx="1443831" cy="377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62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2010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8261349" y="1464588"/>
                <a:ext cx="1200150" cy="377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62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2022</a:t>
                </a:r>
              </a:p>
            </p:txBody>
          </p:sp>
          <p:cxnSp>
            <p:nvCxnSpPr>
              <p:cNvPr id="70" name="Прямая соединительная линия 69"/>
              <p:cNvCxnSpPr>
                <a:stCxn id="50" idx="2"/>
              </p:cNvCxnSpPr>
              <p:nvPr/>
            </p:nvCxnSpPr>
            <p:spPr>
              <a:xfrm>
                <a:off x="2371725" y="2038350"/>
                <a:ext cx="7548" cy="42352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2388707" y="4382479"/>
                <a:ext cx="6238788" cy="1100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Поэтапное </a:t>
                </a:r>
                <a:r>
                  <a:rPr lang="ru-RU" sz="1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внедрение ПТС СВРК «Круиз» на 22 блоках </a:t>
                </a:r>
                <a:r>
                  <a:rPr lang="ru-RU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АЭС, в том числе на 3 и 4 блоках НВАЭС, модернизация СВРК на 5 блоке НВАЭС, 1 и 2 блоках Ровенской АЭС (Украина), модернизация  СВРК на 1 и 2 блоках АЭС «</a:t>
                </a:r>
                <a:r>
                  <a:rPr lang="ru-RU" sz="12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Моховце</a:t>
                </a:r>
                <a:r>
                  <a:rPr lang="ru-RU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 (Словакия), </a:t>
                </a:r>
                <a:r>
                  <a:rPr lang="ru-RU" sz="1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ПТК СВРК на 1 блоке Ростовской АЭС, поэтапное внедрение ПО «Круиз» на 11 блоках АЭС Украины с ВВЭР-1000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398326" y="2144021"/>
                <a:ext cx="3238376" cy="2454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Разработка и внедрение СВРК и других подсистем АСУ ТП на базе ПТС «Круиз». </a:t>
                </a:r>
              </a:p>
              <a:p>
                <a:r>
                  <a:rPr lang="ru-RU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Кооперация предприятий для разработки СВРК на базе ПТС «Круиз»:</a:t>
                </a:r>
              </a:p>
              <a:p>
                <a:r>
                  <a:rPr lang="ru-RU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ООО «ИФ СНИИП АТОМ» – разработчик ПТК СВРК, ПТС СВРК (СК-03, КСО) и ПО СВРК;</a:t>
                </a:r>
              </a:p>
              <a:p>
                <a:r>
                  <a:rPr lang="ru-RU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ПАО «ТЕНЗОР» – изготовитель аппаратуры ПТС СВРК (СК-03) и ВК СВРК (КСО)</a:t>
                </a:r>
              </a:p>
              <a:p>
                <a:endParaRPr lang="ru-RU" sz="923" dirty="0"/>
              </a:p>
            </p:txBody>
          </p:sp>
          <p:cxnSp>
            <p:nvCxnSpPr>
              <p:cNvPr id="75" name="Прямая соединительная линия 74"/>
              <p:cNvCxnSpPr>
                <a:cxnSpLocks/>
              </p:cNvCxnSpPr>
              <p:nvPr/>
            </p:nvCxnSpPr>
            <p:spPr>
              <a:xfrm flipH="1">
                <a:off x="5604402" y="2096367"/>
                <a:ext cx="19842" cy="21256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5814935" y="2133952"/>
                <a:ext cx="2881390" cy="110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Развитие ПТС  «Круиз»</a:t>
                </a:r>
              </a:p>
              <a:p>
                <a:r>
                  <a:rPr lang="ru-RU" sz="1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Аттестация в Ростехнадзоре комплекса кодов для нейтронно-физических расчётов SVL/SVC/SVS-</a:t>
                </a:r>
                <a:r>
                  <a:rPr lang="ru-RU" sz="1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kr</a:t>
                </a:r>
                <a:r>
                  <a:rPr lang="ru-RU" sz="1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ПО «Круиз»</a:t>
                </a:r>
              </a:p>
            </p:txBody>
          </p:sp>
          <p:cxnSp>
            <p:nvCxnSpPr>
              <p:cNvPr id="78" name="Прямая соединительная линия 77"/>
              <p:cNvCxnSpPr>
                <a:cxnSpLocks/>
              </p:cNvCxnSpPr>
              <p:nvPr/>
            </p:nvCxnSpPr>
            <p:spPr>
              <a:xfrm>
                <a:off x="8696325" y="2057400"/>
                <a:ext cx="0" cy="21256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5796131" y="3162137"/>
                <a:ext cx="2995540" cy="110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Разработка модели энергоблока с ВВЭР-1200 и  испытание  </a:t>
                </a:r>
                <a:r>
                  <a:rPr lang="ru-RU" sz="1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макета системы интеллектуальной поддержки оператора на блоке 1 НВАЭС-2 и поэтапное испытание ПО  СИПО</a:t>
                </a:r>
              </a:p>
            </p:txBody>
          </p:sp>
        </p:grpSp>
      </p:grp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4CDAA491-1D04-0DC2-AF2D-4E3D7B3BD6A7}"/>
              </a:ext>
            </a:extLst>
          </p:cNvPr>
          <p:cNvSpPr txBox="1">
            <a:spLocks/>
          </p:cNvSpPr>
          <p:nvPr/>
        </p:nvSpPr>
        <p:spPr>
          <a:xfrm>
            <a:off x="8604448" y="6384496"/>
            <a:ext cx="50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87529B8-A8D6-418C-AD87-D56BEFE8115D}" type="slidenum"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4</a:t>
            </a:fld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02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C4B3EAE-29C4-AA04-2057-EDE912F298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9431" y="548680"/>
            <a:ext cx="8085138" cy="79243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ПТС «Круиз» - комплексная разработка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04F386F-4EEA-B495-7615-515B471A0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05421"/>
            <a:ext cx="8229600" cy="3847157"/>
          </a:xfrm>
        </p:spPr>
        <p:txBody>
          <a:bodyPr>
            <a:normAutofit/>
          </a:bodyPr>
          <a:lstStyle/>
          <a:p>
            <a:pPr marL="609600" indent="-609600" algn="just" eaLnBrk="1" hangingPunct="1">
              <a:lnSpc>
                <a:spcPct val="80000"/>
              </a:lnSpc>
            </a:pP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развитие комплекса программ для моделирования характеристик активной зоны и энергоблока</a:t>
            </a: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развитие  библиотеки программ для конфигурирования ПО систем контроля и управления ответственными объектами</a:t>
            </a:r>
            <a:r>
              <a:rPr lang="en-US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СВРК</a:t>
            </a: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развитие отказоустойчивой  аппаратуры СК-03, обеспечивающей конфигурирование под конкретные системы контроля и управления</a:t>
            </a: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развитие  комплексов специального оборудования (КСО), обеспечивающей конфигурирование вычислительных комплексов под конкретные системы контроля и управления</a:t>
            </a:r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820D1357-0133-B7F0-464E-614736C0EE8C}"/>
              </a:ext>
            </a:extLst>
          </p:cNvPr>
          <p:cNvSpPr txBox="1">
            <a:spLocks/>
          </p:cNvSpPr>
          <p:nvPr/>
        </p:nvSpPr>
        <p:spPr>
          <a:xfrm>
            <a:off x="8729254" y="6384496"/>
            <a:ext cx="37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87529B8-A8D6-418C-AD87-D56BEFE8115D}" type="slidenum"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5</a:t>
            </a:fld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05723A-70D8-E3E7-980F-7ECD88F237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46646"/>
            <a:ext cx="8229600" cy="562074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элементы ПТС «Круиз»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5CA38FA-887A-68C5-43C2-E663CAAF2C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84124"/>
            <a:ext cx="8229600" cy="4765156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Программная платформа «Круиз»</a:t>
            </a:r>
            <a:r>
              <a:rPr lang="en-US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для конфигурирования ПО ВК СКУ. Класс безопасности 3Н по ОПБ. Программное обеспечение «Круиз» предназначено для обеспечения выполнения всех информационных, управляющих и защитных функций СКУ. Референтность более 350 реакторных лет.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Аппаратура СК-03 по техническим условиям ЕМКП.501319.400 ТУ.  Класс безопасности 2НУ по ОПБ. Аппаратура СК-03  предназначена для приема, обработки сигналов от датчиков, передачи информации в вычислительный комплекс и формирования сигналов управления и защиты. Референтность аппаратуры СК-03 составляет более 150 реакторных лет.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специального оборудования (КСО) по техническим условиям  ЕМКП 466453.401- ТУ.  Класс безопасности 3Н по ОПБ. КСО предназначен для комплексирования вычислительного комплекса СКУ. Референтность КСО составляет более 200 реакторных лет.</a:t>
            </a:r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E11AE5F7-B77B-3751-2612-24240BC04983}"/>
              </a:ext>
            </a:extLst>
          </p:cNvPr>
          <p:cNvSpPr txBox="1">
            <a:spLocks/>
          </p:cNvSpPr>
          <p:nvPr/>
        </p:nvSpPr>
        <p:spPr>
          <a:xfrm>
            <a:off x="8729254" y="6384496"/>
            <a:ext cx="37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87529B8-A8D6-418C-AD87-D56BEFE8115D}" type="slidenum"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6</a:t>
            </a:fld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14EC507-4B71-F72E-007C-555249F0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5" y="836712"/>
            <a:ext cx="7931150" cy="7064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ПТК СКУ на базе ПТС «Круиз»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3AC2F94-7DBC-9CA5-94F2-B0DC29344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9348"/>
            <a:ext cx="8229600" cy="4019303"/>
          </a:xfrm>
        </p:spPr>
        <p:txBody>
          <a:bodyPr/>
          <a:lstStyle/>
          <a:p>
            <a:pPr marL="355600" indent="-355600">
              <a:lnSpc>
                <a:spcPct val="80000"/>
              </a:lnSpc>
            </a:pPr>
            <a:endParaRPr lang="ru-RU" altLang="ru-RU" sz="2800" dirty="0"/>
          </a:p>
          <a:p>
            <a:pPr marL="355600" indent="-355600" algn="just">
              <a:lnSpc>
                <a:spcPct val="80000"/>
              </a:lnSpc>
            </a:pP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конфигурировать технические и программные средства под задачи конкретных подсистем АСУ ТП</a:t>
            </a:r>
            <a:r>
              <a:rPr lang="en-US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СВРК</a:t>
            </a:r>
          </a:p>
          <a:p>
            <a:pPr marL="355600" indent="-355600" algn="just">
              <a:lnSpc>
                <a:spcPct val="80000"/>
              </a:lnSpc>
            </a:pP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Циклический опрос сигналов датчиков и циклическая обработка информации </a:t>
            </a:r>
          </a:p>
          <a:p>
            <a:pPr marL="355600" indent="-355600" algn="just">
              <a:lnSpc>
                <a:spcPct val="80000"/>
              </a:lnSpc>
            </a:pP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отказоустойчивого однократного ввода сигналов датчиков с высокими метрологическими характеристиками и привязкой к мировому времени</a:t>
            </a:r>
          </a:p>
          <a:p>
            <a:pPr marL="355600" indent="-355600" algn="just">
              <a:lnSpc>
                <a:spcPct val="80000"/>
              </a:lnSpc>
            </a:pP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формирования управляющих сигналов в вычислительном комплексе</a:t>
            </a:r>
          </a:p>
          <a:p>
            <a:pPr marL="355600" indent="-355600" algn="just">
              <a:lnSpc>
                <a:spcPct val="80000"/>
              </a:lnSpc>
            </a:pPr>
            <a:r>
              <a:rPr lang="ru-RU" alt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мероприятий по защите программного обеспечения от отказа по общей причине</a:t>
            </a:r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6AD9CD79-2ED1-F2E0-AE2B-415AE2468867}"/>
              </a:ext>
            </a:extLst>
          </p:cNvPr>
          <p:cNvSpPr txBox="1">
            <a:spLocks/>
          </p:cNvSpPr>
          <p:nvPr/>
        </p:nvSpPr>
        <p:spPr>
          <a:xfrm>
            <a:off x="8729254" y="6384496"/>
            <a:ext cx="37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87529B8-A8D6-418C-AD87-D56BEFE8115D}" type="slidenum"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7</a:t>
            </a:fld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EF300747-3053-EC9D-30A3-D2737A012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обеспечение (ПО) на базе Библиотеки программных средств «Круиз» (программный комплекс -ПК)</a:t>
            </a:r>
            <a:br>
              <a:rPr lang="ru-RU" altLang="ru-RU" sz="2400" dirty="0">
                <a:solidFill>
                  <a:srgbClr val="0070C0"/>
                </a:solidFill>
              </a:rPr>
            </a:br>
            <a:endParaRPr lang="ru-RU" altLang="ru-RU" sz="2400" dirty="0">
              <a:solidFill>
                <a:srgbClr val="0070C0"/>
              </a:solidFill>
            </a:endParaRPr>
          </a:p>
        </p:txBody>
      </p:sp>
      <p:sp>
        <p:nvSpPr>
          <p:cNvPr id="13315" name="Объект 2">
            <a:extLst>
              <a:ext uri="{FF2B5EF4-FFF2-40B4-BE49-F238E27FC236}">
                <a16:creationId xmlns:a16="http://schemas.microsoft.com/office/drawing/2014/main" id="{253AB37B-EBF8-54E4-066E-2AB2FB972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00200"/>
            <a:ext cx="8424936" cy="4525963"/>
          </a:xfrm>
        </p:spPr>
        <p:txBody>
          <a:bodyPr>
            <a:normAutofit/>
          </a:bodyPr>
          <a:lstStyle/>
          <a:p>
            <a:pPr algn="just"/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Разработано в соответствии с МЭК 62138 и МЭК 60880 </a:t>
            </a:r>
          </a:p>
          <a:p>
            <a:pPr algn="just"/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(на базе библиотеки программных средств «Круиз») внедрено в составе ВУ СКУ АЭС и выполняет функции, важные для безопасности, на 7 энергоблоках АЭС в России и на 16 зарубежных энергоблоках АЭС</a:t>
            </a:r>
          </a:p>
          <a:p>
            <a:pPr algn="just"/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программное обеспечение, конфигурируемое на базе библиотеки программных средств «Круиз» (ПК)получен  АТТЕСТАЦИОННЫЙ ПАСПОРТ номер 408 от 08.12.2016.</a:t>
            </a:r>
          </a:p>
          <a:p>
            <a:pPr algn="just"/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может конфигурироваться под практически любую архитектуру вычислительного комплекса. Обеспечена возможность децентрализованной и централизованной обработки и данных с настраиваемым распределением функций между узлами сети</a:t>
            </a:r>
          </a:p>
          <a:p>
            <a:pPr algn="just"/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обеспечение мультиплатформенное, предусмотрена возможность использования разных операционных систем. В текущих поставках используется  аттестованная ФСТЭК операционная система </a:t>
            </a:r>
            <a:r>
              <a:rPr lang="en-US" alt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Astra Linux</a:t>
            </a:r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включённая в Единый реестр российских программ для ЭВМ и БД</a:t>
            </a:r>
          </a:p>
          <a:p>
            <a:pPr algn="just"/>
            <a:r>
              <a:rPr lang="ru-RU" alt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и дублирующее оборудование может быть реализовано на разных аппаратных средствах и под разными операционными системами. В прикладном ПО предусмотрена возможность параллельной реализации расчетных функций разными программными модулями с последующим сравнение результатов</a:t>
            </a:r>
          </a:p>
          <a:p>
            <a:endParaRPr lang="ru-RU" altLang="ru-RU" dirty="0"/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F48D5316-B8CE-7AD8-1889-E4C7A31A68AD}"/>
              </a:ext>
            </a:extLst>
          </p:cNvPr>
          <p:cNvSpPr txBox="1">
            <a:spLocks/>
          </p:cNvSpPr>
          <p:nvPr/>
        </p:nvSpPr>
        <p:spPr>
          <a:xfrm>
            <a:off x="8729254" y="6384496"/>
            <a:ext cx="37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87529B8-A8D6-418C-AD87-D56BEFE8115D}" type="slidenum"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8</a:t>
            </a:fld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628650" y="636101"/>
            <a:ext cx="7886700" cy="25430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19859" eaLnBrk="0" hangingPunct="0">
              <a:lnSpc>
                <a:spcPts val="1846"/>
              </a:lnSpc>
              <a:tabLst>
                <a:tab pos="247284" algn="l"/>
              </a:tabLst>
            </a:pP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программного обеспечения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131840" y="1052737"/>
            <a:ext cx="4104455" cy="538598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sz="1846" dirty="0"/>
              <a:t>Аттестация ПО СВРК</a:t>
            </a:r>
            <a:br>
              <a:rPr lang="ru-RU" sz="1846" dirty="0"/>
            </a:br>
            <a:endParaRPr lang="ru-RU" sz="1846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5" y="1340768"/>
            <a:ext cx="2608610" cy="366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5E6A21CF-7ACF-40E5-8C9E-4FE6A56B6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49" y="1268760"/>
            <a:ext cx="2872651" cy="405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78809137-3E0C-48FB-A3D1-4BD3748D0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88"/>
          <a:stretch/>
        </p:blipFill>
        <p:spPr bwMode="auto">
          <a:xfrm>
            <a:off x="1016104" y="2825379"/>
            <a:ext cx="3126231" cy="311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D7EDFDE-F237-4CF2-9AC9-E5FF5695A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" r="-491" b="29724"/>
          <a:stretch/>
        </p:blipFill>
        <p:spPr bwMode="auto">
          <a:xfrm>
            <a:off x="5765842" y="2996952"/>
            <a:ext cx="3141175" cy="311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2">
            <a:extLst>
              <a:ext uri="{FF2B5EF4-FFF2-40B4-BE49-F238E27FC236}">
                <a16:creationId xmlns:a16="http://schemas.microsoft.com/office/drawing/2014/main" id="{F4743035-4E94-3B6F-19C5-A013FA11DD31}"/>
              </a:ext>
            </a:extLst>
          </p:cNvPr>
          <p:cNvSpPr txBox="1">
            <a:spLocks/>
          </p:cNvSpPr>
          <p:nvPr/>
        </p:nvSpPr>
        <p:spPr>
          <a:xfrm>
            <a:off x="8729254" y="6384496"/>
            <a:ext cx="37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87529B8-A8D6-418C-AD87-D56BEFE8115D}" type="slidenum"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9</a:t>
            </a:fld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689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13766</TotalTime>
  <Words>3887</Words>
  <Application>Microsoft Office PowerPoint</Application>
  <PresentationFormat>Экран (4:3)</PresentationFormat>
  <Paragraphs>256</Paragraphs>
  <Slides>28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Тема Office</vt:lpstr>
      <vt:lpstr>Развитие систем внутриреакторного контроля ВВЭР на базе программно-технических средств «Круиз» Кужиль А.С. к.т.н.</vt:lpstr>
      <vt:lpstr>Историческая справка</vt:lpstr>
      <vt:lpstr>Презентация PowerPoint</vt:lpstr>
      <vt:lpstr>ООО «ИФ СНИИП АТОМ» Краткая история. Этапы развития.</vt:lpstr>
      <vt:lpstr>ПТС «Круиз» - комплексная разработка</vt:lpstr>
      <vt:lpstr>Основные элементы ПТС «Круиз»</vt:lpstr>
      <vt:lpstr>Особенности ПТК СКУ на базе ПТС «Круиз»</vt:lpstr>
      <vt:lpstr>Программное обеспечение (ПО) на базе Библиотеки программных средств «Круиз» (программный комплекс -ПК) </vt:lpstr>
      <vt:lpstr>Аттестация программного обеспечения</vt:lpstr>
      <vt:lpstr>Особенности комплексов SVC/SVL</vt:lpstr>
      <vt:lpstr>Ряд возможностей SVS</vt:lpstr>
      <vt:lpstr>Опыт развития технологических  моделей в ПО «Круиз»</vt:lpstr>
      <vt:lpstr>Развитие интеллектуальной поддержки оператора на базе прогнозных расчетов</vt:lpstr>
      <vt:lpstr>Примеры реализации подсистем АСУ ТП на базе ПТС «Круиз»</vt:lpstr>
      <vt:lpstr>Анализ требований к СВРК ВВЭР-1200</vt:lpstr>
      <vt:lpstr>Анализ требований по аварийная защита  ВВЭР-1200  по локальным параметрам</vt:lpstr>
      <vt:lpstr>Анализ метрологии ДПЗ с родием 0.5 мм для стационарного состояния</vt:lpstr>
      <vt:lpstr>Вопросы метрологии  «мгновенной» составляющей сигнала ДПЗ с родием 0.5 мм</vt:lpstr>
      <vt:lpstr>Вопросы по независимость каналов АЗ</vt:lpstr>
      <vt:lpstr>Презентация PowerPoint</vt:lpstr>
      <vt:lpstr>Презентация PowerPoint</vt:lpstr>
      <vt:lpstr>Анализ ИТТ на СВРК ВВЭР-1200, в части ПТК СВРК</vt:lpstr>
      <vt:lpstr>Краткое сравнение технических решений  основных разработчиков оборудования ПТК СВРК ВВЭР</vt:lpstr>
      <vt:lpstr>Краткое сравнение технических решений  основных разработчиков оборудования ПТК СВРК ВВЭР</vt:lpstr>
      <vt:lpstr>Заключение по анализу ИТТ СВРК ВВЭР-1200</vt:lpstr>
      <vt:lpstr>Выводы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функциональных требований и технических решений по системе внутриреакторного контроля (СВРК) и предложения по разработке СВРК для АЭС с ВВЭР</dc:title>
  <dc:creator>Александр Быков</dc:creator>
  <cp:lastModifiedBy>Юрий Поляшев</cp:lastModifiedBy>
  <cp:revision>185</cp:revision>
  <dcterms:created xsi:type="dcterms:W3CDTF">2020-08-25T09:57:34Z</dcterms:created>
  <dcterms:modified xsi:type="dcterms:W3CDTF">2022-10-24T08:36:52Z</dcterms:modified>
</cp:coreProperties>
</file>